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8" r:id="rId6"/>
    <p:sldId id="269" r:id="rId7"/>
    <p:sldId id="270" r:id="rId8"/>
    <p:sldId id="271" r:id="rId9"/>
    <p:sldId id="274" r:id="rId10"/>
    <p:sldId id="261" r:id="rId11"/>
    <p:sldId id="262" r:id="rId12"/>
    <p:sldId id="272" r:id="rId13"/>
    <p:sldId id="273" r:id="rId14"/>
    <p:sldId id="263" r:id="rId15"/>
    <p:sldId id="264" r:id="rId16"/>
    <p:sldId id="276" r:id="rId17"/>
    <p:sldId id="265"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9" autoAdjust="0"/>
    <p:restoredTop sz="90229"/>
  </p:normalViewPr>
  <p:slideViewPr>
    <p:cSldViewPr snapToGrid="0">
      <p:cViewPr varScale="1">
        <p:scale>
          <a:sx n="103" d="100"/>
          <a:sy n="103"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247D3-4276-4872-A111-26DBFBEFC4E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4151532-5631-4E1D-8ED7-6314C32E1600}">
      <dgm:prSet/>
      <dgm:spPr/>
      <dgm:t>
        <a:bodyPr/>
        <a:lstStyle/>
        <a:p>
          <a:r>
            <a:rPr lang="en-GB" dirty="0">
              <a:solidFill>
                <a:schemeClr val="tx1"/>
              </a:solidFill>
            </a:rPr>
            <a:t>You can only choose one “IT” option – the OCN NI Level 2 in IT </a:t>
          </a:r>
          <a:r>
            <a:rPr lang="en-GB" b="1" dirty="0">
              <a:solidFill>
                <a:schemeClr val="tx1"/>
              </a:solidFill>
            </a:rPr>
            <a:t>OR</a:t>
          </a:r>
          <a:r>
            <a:rPr lang="en-GB" dirty="0">
              <a:solidFill>
                <a:schemeClr val="tx1"/>
              </a:solidFill>
            </a:rPr>
            <a:t> GCSE Digital Technologies (Multimedia) </a:t>
          </a:r>
          <a:r>
            <a:rPr lang="en-GB" b="1" dirty="0">
              <a:solidFill>
                <a:schemeClr val="tx1"/>
              </a:solidFill>
            </a:rPr>
            <a:t>OR</a:t>
          </a:r>
          <a:r>
            <a:rPr lang="en-GB" dirty="0">
              <a:solidFill>
                <a:schemeClr val="tx1"/>
              </a:solidFill>
            </a:rPr>
            <a:t> GCSE Digital Technologies (Programming). </a:t>
          </a:r>
          <a:endParaRPr lang="en-US" dirty="0">
            <a:solidFill>
              <a:schemeClr val="tx1"/>
            </a:solidFill>
          </a:endParaRPr>
        </a:p>
      </dgm:t>
    </dgm:pt>
    <dgm:pt modelId="{ACE7325A-C6A8-4624-9EB5-F7F087B46A9A}" type="parTrans" cxnId="{55C6629E-2C48-4D38-BB49-A94340045281}">
      <dgm:prSet/>
      <dgm:spPr/>
      <dgm:t>
        <a:bodyPr/>
        <a:lstStyle/>
        <a:p>
          <a:endParaRPr lang="en-US"/>
        </a:p>
      </dgm:t>
    </dgm:pt>
    <dgm:pt modelId="{1BB6C51A-673E-4481-82CC-A03533BDC649}" type="sibTrans" cxnId="{55C6629E-2C48-4D38-BB49-A94340045281}">
      <dgm:prSet/>
      <dgm:spPr/>
      <dgm:t>
        <a:bodyPr/>
        <a:lstStyle/>
        <a:p>
          <a:endParaRPr lang="en-US"/>
        </a:p>
      </dgm:t>
    </dgm:pt>
    <dgm:pt modelId="{D0937168-6190-489B-8782-D293F5F5BB46}">
      <dgm:prSet/>
      <dgm:spPr/>
      <dgm:t>
        <a:bodyPr/>
        <a:lstStyle/>
        <a:p>
          <a:r>
            <a:rPr lang="en-GB" dirty="0">
              <a:solidFill>
                <a:schemeClr val="tx1"/>
              </a:solidFill>
            </a:rPr>
            <a:t>You can only choose one “Business” option – The BTEC in Business </a:t>
          </a:r>
          <a:r>
            <a:rPr lang="en-GB" b="1" dirty="0">
              <a:solidFill>
                <a:schemeClr val="tx1"/>
              </a:solidFill>
            </a:rPr>
            <a:t>OR</a:t>
          </a:r>
          <a:r>
            <a:rPr lang="en-GB" dirty="0">
              <a:solidFill>
                <a:schemeClr val="tx1"/>
              </a:solidFill>
            </a:rPr>
            <a:t> GCSE Business</a:t>
          </a:r>
          <a:endParaRPr lang="en-US" dirty="0">
            <a:solidFill>
              <a:schemeClr val="tx1"/>
            </a:solidFill>
          </a:endParaRPr>
        </a:p>
      </dgm:t>
    </dgm:pt>
    <dgm:pt modelId="{A3F842B6-5B12-44C1-A797-53D1C9090261}" type="parTrans" cxnId="{6141908F-4DA5-41E4-8F89-BF340F746CE8}">
      <dgm:prSet/>
      <dgm:spPr/>
      <dgm:t>
        <a:bodyPr/>
        <a:lstStyle/>
        <a:p>
          <a:endParaRPr lang="en-US"/>
        </a:p>
      </dgm:t>
    </dgm:pt>
    <dgm:pt modelId="{F70EF3C0-FAF5-46E8-8AF8-6DA8D891C5CC}" type="sibTrans" cxnId="{6141908F-4DA5-41E4-8F89-BF340F746CE8}">
      <dgm:prSet/>
      <dgm:spPr/>
      <dgm:t>
        <a:bodyPr/>
        <a:lstStyle/>
        <a:p>
          <a:endParaRPr lang="en-US"/>
        </a:p>
      </dgm:t>
    </dgm:pt>
    <dgm:pt modelId="{6F34652F-38C3-4263-862B-172E975014D6}">
      <dgm:prSet/>
      <dgm:spPr/>
      <dgm:t>
        <a:bodyPr/>
        <a:lstStyle/>
        <a:p>
          <a:r>
            <a:rPr lang="en-GB" dirty="0">
              <a:solidFill>
                <a:schemeClr val="tx1"/>
              </a:solidFill>
            </a:rPr>
            <a:t>You can only choose one “Food” option – Occupational Studies Contemporary Cuisine </a:t>
          </a:r>
          <a:r>
            <a:rPr lang="en-GB" b="1" dirty="0">
              <a:solidFill>
                <a:schemeClr val="tx1"/>
              </a:solidFill>
            </a:rPr>
            <a:t>OR</a:t>
          </a:r>
          <a:r>
            <a:rPr lang="en-GB" dirty="0">
              <a:solidFill>
                <a:schemeClr val="tx1"/>
              </a:solidFill>
            </a:rPr>
            <a:t> GCSE Food and Nutrition.</a:t>
          </a:r>
          <a:endParaRPr lang="en-US" dirty="0">
            <a:solidFill>
              <a:schemeClr val="tx1"/>
            </a:solidFill>
          </a:endParaRPr>
        </a:p>
      </dgm:t>
    </dgm:pt>
    <dgm:pt modelId="{5D303688-7187-4AE1-873B-3E2C52FC7607}" type="parTrans" cxnId="{3BF07A65-B132-430E-B488-4139E97E6C75}">
      <dgm:prSet/>
      <dgm:spPr/>
      <dgm:t>
        <a:bodyPr/>
        <a:lstStyle/>
        <a:p>
          <a:endParaRPr lang="en-US"/>
        </a:p>
      </dgm:t>
    </dgm:pt>
    <dgm:pt modelId="{AF4D1D8A-D49C-4731-A266-C34721E12C63}" type="sibTrans" cxnId="{3BF07A65-B132-430E-B488-4139E97E6C75}">
      <dgm:prSet/>
      <dgm:spPr/>
      <dgm:t>
        <a:bodyPr/>
        <a:lstStyle/>
        <a:p>
          <a:endParaRPr lang="en-US"/>
        </a:p>
      </dgm:t>
    </dgm:pt>
    <dgm:pt modelId="{2A8B04D1-BDF7-44E8-98E2-4FFAA0ACC254}">
      <dgm:prSet/>
      <dgm:spPr/>
      <dgm:t>
        <a:bodyPr/>
        <a:lstStyle/>
        <a:p>
          <a:r>
            <a:rPr lang="en-GB" dirty="0">
              <a:solidFill>
                <a:schemeClr val="tx1"/>
              </a:solidFill>
            </a:rPr>
            <a:t>You can only choose either Travel and Tourism </a:t>
          </a:r>
          <a:r>
            <a:rPr lang="en-GB" b="1" dirty="0">
              <a:solidFill>
                <a:schemeClr val="tx1"/>
              </a:solidFill>
            </a:rPr>
            <a:t>OR</a:t>
          </a:r>
          <a:r>
            <a:rPr lang="en-GB" dirty="0">
              <a:solidFill>
                <a:schemeClr val="tx1"/>
              </a:solidFill>
            </a:rPr>
            <a:t> Geography.</a:t>
          </a:r>
          <a:endParaRPr lang="en-US" dirty="0">
            <a:solidFill>
              <a:schemeClr val="tx1"/>
            </a:solidFill>
          </a:endParaRPr>
        </a:p>
      </dgm:t>
    </dgm:pt>
    <dgm:pt modelId="{B6841AE6-7078-42F6-8CCE-252DF0A12B1F}" type="parTrans" cxnId="{389B41B3-5293-44EE-B082-FD75995092F5}">
      <dgm:prSet/>
      <dgm:spPr/>
      <dgm:t>
        <a:bodyPr/>
        <a:lstStyle/>
        <a:p>
          <a:endParaRPr lang="en-US"/>
        </a:p>
      </dgm:t>
    </dgm:pt>
    <dgm:pt modelId="{AC8A2994-1951-456D-A2AB-77407913370F}" type="sibTrans" cxnId="{389B41B3-5293-44EE-B082-FD75995092F5}">
      <dgm:prSet/>
      <dgm:spPr/>
      <dgm:t>
        <a:bodyPr/>
        <a:lstStyle/>
        <a:p>
          <a:endParaRPr lang="en-US"/>
        </a:p>
      </dgm:t>
    </dgm:pt>
    <dgm:pt modelId="{FFAE2749-2C20-443A-B9E8-5B97C93BE83A}">
      <dgm:prSet/>
      <dgm:spPr/>
      <dgm:t>
        <a:bodyPr/>
        <a:lstStyle/>
        <a:p>
          <a:r>
            <a:rPr lang="en-GB" dirty="0">
              <a:solidFill>
                <a:schemeClr val="tx1"/>
              </a:solidFill>
            </a:rPr>
            <a:t>All subjects offered are GCSE unless marked as “Level 2” which have GCSE Equivalencies.</a:t>
          </a:r>
          <a:endParaRPr lang="en-US" dirty="0">
            <a:solidFill>
              <a:schemeClr val="tx1"/>
            </a:solidFill>
          </a:endParaRPr>
        </a:p>
      </dgm:t>
    </dgm:pt>
    <dgm:pt modelId="{703B5CB7-EFFF-4229-AFAE-F8D8DD9C8B1C}" type="parTrans" cxnId="{61ED9330-D83B-4CCE-A8BF-14A3ECAF99BD}">
      <dgm:prSet/>
      <dgm:spPr/>
      <dgm:t>
        <a:bodyPr/>
        <a:lstStyle/>
        <a:p>
          <a:endParaRPr lang="en-US"/>
        </a:p>
      </dgm:t>
    </dgm:pt>
    <dgm:pt modelId="{A46FB727-2B1E-46CE-B75F-ABF1B28A73FA}" type="sibTrans" cxnId="{61ED9330-D83B-4CCE-A8BF-14A3ECAF99BD}">
      <dgm:prSet/>
      <dgm:spPr/>
      <dgm:t>
        <a:bodyPr/>
        <a:lstStyle/>
        <a:p>
          <a:endParaRPr lang="en-US"/>
        </a:p>
      </dgm:t>
    </dgm:pt>
    <dgm:pt modelId="{27765744-A635-41AB-8304-F51DFECD0132}">
      <dgm:prSet/>
      <dgm:spPr/>
      <dgm:t>
        <a:bodyPr/>
        <a:lstStyle/>
        <a:p>
          <a:r>
            <a:rPr lang="en-GB" dirty="0">
              <a:solidFill>
                <a:schemeClr val="tx1"/>
              </a:solidFill>
            </a:rPr>
            <a:t>Universities may not accept Occupational Studies or some Level 2 courses as equivalent to a GCSE, though they will consider it as part of your academic profile. </a:t>
          </a:r>
          <a:endParaRPr lang="en-US" dirty="0">
            <a:solidFill>
              <a:schemeClr val="tx1"/>
            </a:solidFill>
          </a:endParaRPr>
        </a:p>
      </dgm:t>
    </dgm:pt>
    <dgm:pt modelId="{0CBB3843-5570-4599-816A-8A59A660035F}" type="parTrans" cxnId="{42000FEC-F3CB-477A-A9BB-A6E7DB8572BC}">
      <dgm:prSet/>
      <dgm:spPr/>
      <dgm:t>
        <a:bodyPr/>
        <a:lstStyle/>
        <a:p>
          <a:endParaRPr lang="en-US"/>
        </a:p>
      </dgm:t>
    </dgm:pt>
    <dgm:pt modelId="{A332A7E5-8F84-4BD3-977A-BD3B5791E493}" type="sibTrans" cxnId="{42000FEC-F3CB-477A-A9BB-A6E7DB8572BC}">
      <dgm:prSet/>
      <dgm:spPr/>
      <dgm:t>
        <a:bodyPr/>
        <a:lstStyle/>
        <a:p>
          <a:endParaRPr lang="en-US"/>
        </a:p>
      </dgm:t>
    </dgm:pt>
    <dgm:pt modelId="{5A77E41D-6234-194B-BBB1-ED9A161BCB2B}" type="pres">
      <dgm:prSet presAssocID="{500247D3-4276-4872-A111-26DBFBEFC4EA}" presName="diagram" presStyleCnt="0">
        <dgm:presLayoutVars>
          <dgm:dir/>
          <dgm:resizeHandles val="exact"/>
        </dgm:presLayoutVars>
      </dgm:prSet>
      <dgm:spPr/>
    </dgm:pt>
    <dgm:pt modelId="{AC172D23-852D-B644-82B7-8A3192A12253}" type="pres">
      <dgm:prSet presAssocID="{74151532-5631-4E1D-8ED7-6314C32E1600}" presName="node" presStyleLbl="node1" presStyleIdx="0" presStyleCnt="6">
        <dgm:presLayoutVars>
          <dgm:bulletEnabled val="1"/>
        </dgm:presLayoutVars>
      </dgm:prSet>
      <dgm:spPr/>
    </dgm:pt>
    <dgm:pt modelId="{F926C974-A75A-954A-9A09-C0B0AF53CE98}" type="pres">
      <dgm:prSet presAssocID="{1BB6C51A-673E-4481-82CC-A03533BDC649}" presName="sibTrans" presStyleCnt="0"/>
      <dgm:spPr/>
    </dgm:pt>
    <dgm:pt modelId="{F8E0BA39-85B2-FF41-BD38-F04CB7D257B4}" type="pres">
      <dgm:prSet presAssocID="{D0937168-6190-489B-8782-D293F5F5BB46}" presName="node" presStyleLbl="node1" presStyleIdx="1" presStyleCnt="6">
        <dgm:presLayoutVars>
          <dgm:bulletEnabled val="1"/>
        </dgm:presLayoutVars>
      </dgm:prSet>
      <dgm:spPr/>
    </dgm:pt>
    <dgm:pt modelId="{AA467F4E-130C-3C48-86F6-CCA0F82F804A}" type="pres">
      <dgm:prSet presAssocID="{F70EF3C0-FAF5-46E8-8AF8-6DA8D891C5CC}" presName="sibTrans" presStyleCnt="0"/>
      <dgm:spPr/>
    </dgm:pt>
    <dgm:pt modelId="{2DD6263E-5A8D-A946-8532-97E1C4632380}" type="pres">
      <dgm:prSet presAssocID="{6F34652F-38C3-4263-862B-172E975014D6}" presName="node" presStyleLbl="node1" presStyleIdx="2" presStyleCnt="6">
        <dgm:presLayoutVars>
          <dgm:bulletEnabled val="1"/>
        </dgm:presLayoutVars>
      </dgm:prSet>
      <dgm:spPr/>
    </dgm:pt>
    <dgm:pt modelId="{C9EF9E30-342D-314E-B2EC-8F7F2EE987B3}" type="pres">
      <dgm:prSet presAssocID="{AF4D1D8A-D49C-4731-A266-C34721E12C63}" presName="sibTrans" presStyleCnt="0"/>
      <dgm:spPr/>
    </dgm:pt>
    <dgm:pt modelId="{AA4FE745-FD87-6643-9EDA-C01AAF346BC8}" type="pres">
      <dgm:prSet presAssocID="{2A8B04D1-BDF7-44E8-98E2-4FFAA0ACC254}" presName="node" presStyleLbl="node1" presStyleIdx="3" presStyleCnt="6">
        <dgm:presLayoutVars>
          <dgm:bulletEnabled val="1"/>
        </dgm:presLayoutVars>
      </dgm:prSet>
      <dgm:spPr/>
    </dgm:pt>
    <dgm:pt modelId="{7A1A54EA-2524-B84F-93B5-715755BF5034}" type="pres">
      <dgm:prSet presAssocID="{AC8A2994-1951-456D-A2AB-77407913370F}" presName="sibTrans" presStyleCnt="0"/>
      <dgm:spPr/>
    </dgm:pt>
    <dgm:pt modelId="{9F4D1789-D830-CF41-8412-C4E963BC7F0C}" type="pres">
      <dgm:prSet presAssocID="{FFAE2749-2C20-443A-B9E8-5B97C93BE83A}" presName="node" presStyleLbl="node1" presStyleIdx="4" presStyleCnt="6">
        <dgm:presLayoutVars>
          <dgm:bulletEnabled val="1"/>
        </dgm:presLayoutVars>
      </dgm:prSet>
      <dgm:spPr/>
    </dgm:pt>
    <dgm:pt modelId="{B36F169D-4C1C-A54B-A991-E58F8246013A}" type="pres">
      <dgm:prSet presAssocID="{A46FB727-2B1E-46CE-B75F-ABF1B28A73FA}" presName="sibTrans" presStyleCnt="0"/>
      <dgm:spPr/>
    </dgm:pt>
    <dgm:pt modelId="{44D1EDF1-ADBE-FA44-8C0B-3D649F00795E}" type="pres">
      <dgm:prSet presAssocID="{27765744-A635-41AB-8304-F51DFECD0132}" presName="node" presStyleLbl="node1" presStyleIdx="5" presStyleCnt="6">
        <dgm:presLayoutVars>
          <dgm:bulletEnabled val="1"/>
        </dgm:presLayoutVars>
      </dgm:prSet>
      <dgm:spPr/>
    </dgm:pt>
  </dgm:ptLst>
  <dgm:cxnLst>
    <dgm:cxn modelId="{BCEFDA06-CEBB-2E46-90CB-5A32EAAC528E}" type="presOf" srcId="{D0937168-6190-489B-8782-D293F5F5BB46}" destId="{F8E0BA39-85B2-FF41-BD38-F04CB7D257B4}" srcOrd="0" destOrd="0" presId="urn:microsoft.com/office/officeart/2005/8/layout/default"/>
    <dgm:cxn modelId="{E927A322-2B72-0E44-B7F0-0B30D7D026C2}" type="presOf" srcId="{2A8B04D1-BDF7-44E8-98E2-4FFAA0ACC254}" destId="{AA4FE745-FD87-6643-9EDA-C01AAF346BC8}" srcOrd="0" destOrd="0" presId="urn:microsoft.com/office/officeart/2005/8/layout/default"/>
    <dgm:cxn modelId="{3CED112E-BFD0-8A48-A0D1-D1CE8B5520DD}" type="presOf" srcId="{500247D3-4276-4872-A111-26DBFBEFC4EA}" destId="{5A77E41D-6234-194B-BBB1-ED9A161BCB2B}" srcOrd="0" destOrd="0" presId="urn:microsoft.com/office/officeart/2005/8/layout/default"/>
    <dgm:cxn modelId="{61ED9330-D83B-4CCE-A8BF-14A3ECAF99BD}" srcId="{500247D3-4276-4872-A111-26DBFBEFC4EA}" destId="{FFAE2749-2C20-443A-B9E8-5B97C93BE83A}" srcOrd="4" destOrd="0" parTransId="{703B5CB7-EFFF-4229-AFAE-F8D8DD9C8B1C}" sibTransId="{A46FB727-2B1E-46CE-B75F-ABF1B28A73FA}"/>
    <dgm:cxn modelId="{3BF07A65-B132-430E-B488-4139E97E6C75}" srcId="{500247D3-4276-4872-A111-26DBFBEFC4EA}" destId="{6F34652F-38C3-4263-862B-172E975014D6}" srcOrd="2" destOrd="0" parTransId="{5D303688-7187-4AE1-873B-3E2C52FC7607}" sibTransId="{AF4D1D8A-D49C-4731-A266-C34721E12C63}"/>
    <dgm:cxn modelId="{9401D74F-3A19-6249-B75B-746FB27AFCAC}" type="presOf" srcId="{6F34652F-38C3-4263-862B-172E975014D6}" destId="{2DD6263E-5A8D-A946-8532-97E1C4632380}" srcOrd="0" destOrd="0" presId="urn:microsoft.com/office/officeart/2005/8/layout/default"/>
    <dgm:cxn modelId="{7C947978-A377-8D4D-B4BD-9AFFE7FF9864}" type="presOf" srcId="{FFAE2749-2C20-443A-B9E8-5B97C93BE83A}" destId="{9F4D1789-D830-CF41-8412-C4E963BC7F0C}" srcOrd="0" destOrd="0" presId="urn:microsoft.com/office/officeart/2005/8/layout/default"/>
    <dgm:cxn modelId="{7041DE7F-0F2B-F34D-80EC-69D6E672177C}" type="presOf" srcId="{27765744-A635-41AB-8304-F51DFECD0132}" destId="{44D1EDF1-ADBE-FA44-8C0B-3D649F00795E}" srcOrd="0" destOrd="0" presId="urn:microsoft.com/office/officeart/2005/8/layout/default"/>
    <dgm:cxn modelId="{6141908F-4DA5-41E4-8F89-BF340F746CE8}" srcId="{500247D3-4276-4872-A111-26DBFBEFC4EA}" destId="{D0937168-6190-489B-8782-D293F5F5BB46}" srcOrd="1" destOrd="0" parTransId="{A3F842B6-5B12-44C1-A797-53D1C9090261}" sibTransId="{F70EF3C0-FAF5-46E8-8AF8-6DA8D891C5CC}"/>
    <dgm:cxn modelId="{55C6629E-2C48-4D38-BB49-A94340045281}" srcId="{500247D3-4276-4872-A111-26DBFBEFC4EA}" destId="{74151532-5631-4E1D-8ED7-6314C32E1600}" srcOrd="0" destOrd="0" parTransId="{ACE7325A-C6A8-4624-9EB5-F7F087B46A9A}" sibTransId="{1BB6C51A-673E-4481-82CC-A03533BDC649}"/>
    <dgm:cxn modelId="{389B41B3-5293-44EE-B082-FD75995092F5}" srcId="{500247D3-4276-4872-A111-26DBFBEFC4EA}" destId="{2A8B04D1-BDF7-44E8-98E2-4FFAA0ACC254}" srcOrd="3" destOrd="0" parTransId="{B6841AE6-7078-42F6-8CCE-252DF0A12B1F}" sibTransId="{AC8A2994-1951-456D-A2AB-77407913370F}"/>
    <dgm:cxn modelId="{2EA8D4BD-1FC7-A74E-A357-3C4AE8627ACB}" type="presOf" srcId="{74151532-5631-4E1D-8ED7-6314C32E1600}" destId="{AC172D23-852D-B644-82B7-8A3192A12253}" srcOrd="0" destOrd="0" presId="urn:microsoft.com/office/officeart/2005/8/layout/default"/>
    <dgm:cxn modelId="{42000FEC-F3CB-477A-A9BB-A6E7DB8572BC}" srcId="{500247D3-4276-4872-A111-26DBFBEFC4EA}" destId="{27765744-A635-41AB-8304-F51DFECD0132}" srcOrd="5" destOrd="0" parTransId="{0CBB3843-5570-4599-816A-8A59A660035F}" sibTransId="{A332A7E5-8F84-4BD3-977A-BD3B5791E493}"/>
    <dgm:cxn modelId="{59AFE6DD-B6A7-8A43-AEDA-D90784CC3236}" type="presParOf" srcId="{5A77E41D-6234-194B-BBB1-ED9A161BCB2B}" destId="{AC172D23-852D-B644-82B7-8A3192A12253}" srcOrd="0" destOrd="0" presId="urn:microsoft.com/office/officeart/2005/8/layout/default"/>
    <dgm:cxn modelId="{CB185EDA-BC33-5F49-94A9-F524A4AD99B5}" type="presParOf" srcId="{5A77E41D-6234-194B-BBB1-ED9A161BCB2B}" destId="{F926C974-A75A-954A-9A09-C0B0AF53CE98}" srcOrd="1" destOrd="0" presId="urn:microsoft.com/office/officeart/2005/8/layout/default"/>
    <dgm:cxn modelId="{C101DFE5-CE4C-8D46-978F-D710AA3D9BB4}" type="presParOf" srcId="{5A77E41D-6234-194B-BBB1-ED9A161BCB2B}" destId="{F8E0BA39-85B2-FF41-BD38-F04CB7D257B4}" srcOrd="2" destOrd="0" presId="urn:microsoft.com/office/officeart/2005/8/layout/default"/>
    <dgm:cxn modelId="{F100B930-E9B4-3542-A221-120ABD956508}" type="presParOf" srcId="{5A77E41D-6234-194B-BBB1-ED9A161BCB2B}" destId="{AA467F4E-130C-3C48-86F6-CCA0F82F804A}" srcOrd="3" destOrd="0" presId="urn:microsoft.com/office/officeart/2005/8/layout/default"/>
    <dgm:cxn modelId="{81843921-9EC2-9344-8B54-47C560105574}" type="presParOf" srcId="{5A77E41D-6234-194B-BBB1-ED9A161BCB2B}" destId="{2DD6263E-5A8D-A946-8532-97E1C4632380}" srcOrd="4" destOrd="0" presId="urn:microsoft.com/office/officeart/2005/8/layout/default"/>
    <dgm:cxn modelId="{F8944FD9-273A-3B43-90E5-5F090676763F}" type="presParOf" srcId="{5A77E41D-6234-194B-BBB1-ED9A161BCB2B}" destId="{C9EF9E30-342D-314E-B2EC-8F7F2EE987B3}" srcOrd="5" destOrd="0" presId="urn:microsoft.com/office/officeart/2005/8/layout/default"/>
    <dgm:cxn modelId="{4B49A01B-77C4-D244-B91A-B615EABBA725}" type="presParOf" srcId="{5A77E41D-6234-194B-BBB1-ED9A161BCB2B}" destId="{AA4FE745-FD87-6643-9EDA-C01AAF346BC8}" srcOrd="6" destOrd="0" presId="urn:microsoft.com/office/officeart/2005/8/layout/default"/>
    <dgm:cxn modelId="{EF4835D2-5450-E647-A34E-E8E73379525F}" type="presParOf" srcId="{5A77E41D-6234-194B-BBB1-ED9A161BCB2B}" destId="{7A1A54EA-2524-B84F-93B5-715755BF5034}" srcOrd="7" destOrd="0" presId="urn:microsoft.com/office/officeart/2005/8/layout/default"/>
    <dgm:cxn modelId="{ADB949B2-4720-754E-99EC-835429113EAD}" type="presParOf" srcId="{5A77E41D-6234-194B-BBB1-ED9A161BCB2B}" destId="{9F4D1789-D830-CF41-8412-C4E963BC7F0C}" srcOrd="8" destOrd="0" presId="urn:microsoft.com/office/officeart/2005/8/layout/default"/>
    <dgm:cxn modelId="{30D91324-F752-B045-9B53-419BE61C2F68}" type="presParOf" srcId="{5A77E41D-6234-194B-BBB1-ED9A161BCB2B}" destId="{B36F169D-4C1C-A54B-A991-E58F8246013A}" srcOrd="9" destOrd="0" presId="urn:microsoft.com/office/officeart/2005/8/layout/default"/>
    <dgm:cxn modelId="{D1172CDC-C7CF-1640-A248-95A8588BCCBB}" type="presParOf" srcId="{5A77E41D-6234-194B-BBB1-ED9A161BCB2B}" destId="{44D1EDF1-ADBE-FA44-8C0B-3D649F00795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36999-D9B1-4073-996D-16B132FE3974}"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E6F549F8-60D0-4AED-A206-E4BE8DC34586}">
      <dgm:prSet/>
      <dgm:spPr/>
      <dgm:t>
        <a:bodyPr/>
        <a:lstStyle/>
        <a:p>
          <a:r>
            <a:rPr lang="en-US" dirty="0"/>
            <a:t>As you can see from the three examples, each pupil chose very different subjects.</a:t>
          </a:r>
        </a:p>
      </dgm:t>
    </dgm:pt>
    <dgm:pt modelId="{ACE39684-46DD-46CD-900D-8BB3765C6A7E}" type="parTrans" cxnId="{867E0046-A6ED-4E04-9E5F-3E34126D6B41}">
      <dgm:prSet/>
      <dgm:spPr/>
      <dgm:t>
        <a:bodyPr/>
        <a:lstStyle/>
        <a:p>
          <a:endParaRPr lang="en-US"/>
        </a:p>
      </dgm:t>
    </dgm:pt>
    <dgm:pt modelId="{81BC9006-C882-44E2-A4EA-CFDD16E2142D}" type="sibTrans" cxnId="{867E0046-A6ED-4E04-9E5F-3E34126D6B41}">
      <dgm:prSet/>
      <dgm:spPr/>
      <dgm:t>
        <a:bodyPr/>
        <a:lstStyle/>
        <a:p>
          <a:endParaRPr lang="en-US"/>
        </a:p>
      </dgm:t>
    </dgm:pt>
    <dgm:pt modelId="{80FA75EE-D466-4A91-B7CC-66C2F4B6A264}">
      <dgm:prSet/>
      <dgm:spPr/>
      <dgm:t>
        <a:bodyPr/>
        <a:lstStyle/>
        <a:p>
          <a:r>
            <a:rPr lang="en-US"/>
            <a:t>Each of you is an individual. </a:t>
          </a:r>
        </a:p>
      </dgm:t>
    </dgm:pt>
    <dgm:pt modelId="{84D2890A-A2DA-48BD-B08E-5607C3748666}" type="parTrans" cxnId="{CE2D0057-12C6-4A93-ACC1-A6E9F1F294DF}">
      <dgm:prSet/>
      <dgm:spPr/>
      <dgm:t>
        <a:bodyPr/>
        <a:lstStyle/>
        <a:p>
          <a:endParaRPr lang="en-US"/>
        </a:p>
      </dgm:t>
    </dgm:pt>
    <dgm:pt modelId="{2835C144-03CC-4D40-9D84-6EC2DB9FFEAD}" type="sibTrans" cxnId="{CE2D0057-12C6-4A93-ACC1-A6E9F1F294DF}">
      <dgm:prSet/>
      <dgm:spPr/>
      <dgm:t>
        <a:bodyPr/>
        <a:lstStyle/>
        <a:p>
          <a:endParaRPr lang="en-US"/>
        </a:p>
      </dgm:t>
    </dgm:pt>
    <dgm:pt modelId="{6FA241CC-6971-4BC0-A69E-ABAD803D0CD5}">
      <dgm:prSet/>
      <dgm:spPr/>
      <dgm:t>
        <a:bodyPr/>
        <a:lstStyle/>
        <a:p>
          <a:r>
            <a:rPr lang="en-US"/>
            <a:t>You need to think long and hard about what pathway and subjects will suit you. </a:t>
          </a:r>
        </a:p>
      </dgm:t>
    </dgm:pt>
    <dgm:pt modelId="{0DA123A9-1027-43D7-B85B-9E8C54039FDD}" type="parTrans" cxnId="{47F15C36-A234-471B-BAF4-8FB724557F41}">
      <dgm:prSet/>
      <dgm:spPr/>
      <dgm:t>
        <a:bodyPr/>
        <a:lstStyle/>
        <a:p>
          <a:endParaRPr lang="en-US"/>
        </a:p>
      </dgm:t>
    </dgm:pt>
    <dgm:pt modelId="{85ADFF1B-2E15-4474-8AAD-88BDED4B5F4D}" type="sibTrans" cxnId="{47F15C36-A234-471B-BAF4-8FB724557F41}">
      <dgm:prSet/>
      <dgm:spPr/>
      <dgm:t>
        <a:bodyPr/>
        <a:lstStyle/>
        <a:p>
          <a:endParaRPr lang="en-US"/>
        </a:p>
      </dgm:t>
    </dgm:pt>
    <dgm:pt modelId="{AC5438F2-CD1F-4361-86BB-B1F7B32149C6}">
      <dgm:prSet/>
      <dgm:spPr/>
      <dgm:t>
        <a:bodyPr/>
        <a:lstStyle/>
        <a:p>
          <a:r>
            <a:rPr lang="en-US"/>
            <a:t>Don’t worry about what others are thinking of doing, be selfish and think only of yourself. </a:t>
          </a:r>
        </a:p>
      </dgm:t>
    </dgm:pt>
    <dgm:pt modelId="{9F26BC87-6D77-4F9A-88C2-AD93A13F234D}" type="parTrans" cxnId="{47B48AE5-CDD9-4E1D-8ADF-D3C4A859E1C1}">
      <dgm:prSet/>
      <dgm:spPr/>
      <dgm:t>
        <a:bodyPr/>
        <a:lstStyle/>
        <a:p>
          <a:endParaRPr lang="en-US"/>
        </a:p>
      </dgm:t>
    </dgm:pt>
    <dgm:pt modelId="{A936C7FB-0463-431A-AAC6-199B872F1EBF}" type="sibTrans" cxnId="{47B48AE5-CDD9-4E1D-8ADF-D3C4A859E1C1}">
      <dgm:prSet/>
      <dgm:spPr/>
      <dgm:t>
        <a:bodyPr/>
        <a:lstStyle/>
        <a:p>
          <a:endParaRPr lang="en-US"/>
        </a:p>
      </dgm:t>
    </dgm:pt>
    <dgm:pt modelId="{38CE36D2-82F7-9746-AB21-F1E04B5030DE}" type="pres">
      <dgm:prSet presAssocID="{0D836999-D9B1-4073-996D-16B132FE3974}" presName="matrix" presStyleCnt="0">
        <dgm:presLayoutVars>
          <dgm:chMax val="1"/>
          <dgm:dir/>
          <dgm:resizeHandles val="exact"/>
        </dgm:presLayoutVars>
      </dgm:prSet>
      <dgm:spPr/>
    </dgm:pt>
    <dgm:pt modelId="{04C307B0-073E-9542-AD46-AED91C1577AF}" type="pres">
      <dgm:prSet presAssocID="{0D836999-D9B1-4073-996D-16B132FE3974}" presName="diamond" presStyleLbl="bgShp" presStyleIdx="0" presStyleCnt="1"/>
      <dgm:spPr/>
    </dgm:pt>
    <dgm:pt modelId="{1E7C526A-EB26-C74A-9FF6-E2CA9FE81E96}" type="pres">
      <dgm:prSet presAssocID="{0D836999-D9B1-4073-996D-16B132FE3974}" presName="quad1" presStyleLbl="node1" presStyleIdx="0" presStyleCnt="4">
        <dgm:presLayoutVars>
          <dgm:chMax val="0"/>
          <dgm:chPref val="0"/>
          <dgm:bulletEnabled val="1"/>
        </dgm:presLayoutVars>
      </dgm:prSet>
      <dgm:spPr/>
    </dgm:pt>
    <dgm:pt modelId="{2ECEF7AB-D939-424B-AFC4-174BD5FEA9BC}" type="pres">
      <dgm:prSet presAssocID="{0D836999-D9B1-4073-996D-16B132FE3974}" presName="quad2" presStyleLbl="node1" presStyleIdx="1" presStyleCnt="4">
        <dgm:presLayoutVars>
          <dgm:chMax val="0"/>
          <dgm:chPref val="0"/>
          <dgm:bulletEnabled val="1"/>
        </dgm:presLayoutVars>
      </dgm:prSet>
      <dgm:spPr/>
    </dgm:pt>
    <dgm:pt modelId="{EE9A66C5-60FE-A54D-848A-BF4C5F435964}" type="pres">
      <dgm:prSet presAssocID="{0D836999-D9B1-4073-996D-16B132FE3974}" presName="quad3" presStyleLbl="node1" presStyleIdx="2" presStyleCnt="4">
        <dgm:presLayoutVars>
          <dgm:chMax val="0"/>
          <dgm:chPref val="0"/>
          <dgm:bulletEnabled val="1"/>
        </dgm:presLayoutVars>
      </dgm:prSet>
      <dgm:spPr/>
    </dgm:pt>
    <dgm:pt modelId="{9487FEF8-B32C-6F4C-8509-AA8386B011AF}" type="pres">
      <dgm:prSet presAssocID="{0D836999-D9B1-4073-996D-16B132FE3974}" presName="quad4" presStyleLbl="node1" presStyleIdx="3" presStyleCnt="4">
        <dgm:presLayoutVars>
          <dgm:chMax val="0"/>
          <dgm:chPref val="0"/>
          <dgm:bulletEnabled val="1"/>
        </dgm:presLayoutVars>
      </dgm:prSet>
      <dgm:spPr/>
    </dgm:pt>
  </dgm:ptLst>
  <dgm:cxnLst>
    <dgm:cxn modelId="{8B00A702-F496-5041-94BD-1A8B3F3D4951}" type="presOf" srcId="{6FA241CC-6971-4BC0-A69E-ABAD803D0CD5}" destId="{EE9A66C5-60FE-A54D-848A-BF4C5F435964}" srcOrd="0" destOrd="0" presId="urn:microsoft.com/office/officeart/2005/8/layout/matrix3"/>
    <dgm:cxn modelId="{47F15C36-A234-471B-BAF4-8FB724557F41}" srcId="{0D836999-D9B1-4073-996D-16B132FE3974}" destId="{6FA241CC-6971-4BC0-A69E-ABAD803D0CD5}" srcOrd="2" destOrd="0" parTransId="{0DA123A9-1027-43D7-B85B-9E8C54039FDD}" sibTransId="{85ADFF1B-2E15-4474-8AAD-88BDED4B5F4D}"/>
    <dgm:cxn modelId="{8663363A-75BE-D14D-BB79-9BF77335B227}" type="presOf" srcId="{E6F549F8-60D0-4AED-A206-E4BE8DC34586}" destId="{1E7C526A-EB26-C74A-9FF6-E2CA9FE81E96}" srcOrd="0" destOrd="0" presId="urn:microsoft.com/office/officeart/2005/8/layout/matrix3"/>
    <dgm:cxn modelId="{867E0046-A6ED-4E04-9E5F-3E34126D6B41}" srcId="{0D836999-D9B1-4073-996D-16B132FE3974}" destId="{E6F549F8-60D0-4AED-A206-E4BE8DC34586}" srcOrd="0" destOrd="0" parTransId="{ACE39684-46DD-46CD-900D-8BB3765C6A7E}" sibTransId="{81BC9006-C882-44E2-A4EA-CFDD16E2142D}"/>
    <dgm:cxn modelId="{DABCEC46-456B-9047-A446-93B3F8F3EF4C}" type="presOf" srcId="{80FA75EE-D466-4A91-B7CC-66C2F4B6A264}" destId="{2ECEF7AB-D939-424B-AFC4-174BD5FEA9BC}" srcOrd="0" destOrd="0" presId="urn:microsoft.com/office/officeart/2005/8/layout/matrix3"/>
    <dgm:cxn modelId="{CE2D0057-12C6-4A93-ACC1-A6E9F1F294DF}" srcId="{0D836999-D9B1-4073-996D-16B132FE3974}" destId="{80FA75EE-D466-4A91-B7CC-66C2F4B6A264}" srcOrd="1" destOrd="0" parTransId="{84D2890A-A2DA-48BD-B08E-5607C3748666}" sibTransId="{2835C144-03CC-4D40-9D84-6EC2DB9FFEAD}"/>
    <dgm:cxn modelId="{8127BFD1-2BCC-DC49-86AE-7351886A36B7}" type="presOf" srcId="{AC5438F2-CD1F-4361-86BB-B1F7B32149C6}" destId="{9487FEF8-B32C-6F4C-8509-AA8386B011AF}" srcOrd="0" destOrd="0" presId="urn:microsoft.com/office/officeart/2005/8/layout/matrix3"/>
    <dgm:cxn modelId="{D48927E4-95F4-B349-B1B0-86C0782F62E7}" type="presOf" srcId="{0D836999-D9B1-4073-996D-16B132FE3974}" destId="{38CE36D2-82F7-9746-AB21-F1E04B5030DE}" srcOrd="0" destOrd="0" presId="urn:microsoft.com/office/officeart/2005/8/layout/matrix3"/>
    <dgm:cxn modelId="{47B48AE5-CDD9-4E1D-8ADF-D3C4A859E1C1}" srcId="{0D836999-D9B1-4073-996D-16B132FE3974}" destId="{AC5438F2-CD1F-4361-86BB-B1F7B32149C6}" srcOrd="3" destOrd="0" parTransId="{9F26BC87-6D77-4F9A-88C2-AD93A13F234D}" sibTransId="{A936C7FB-0463-431A-AAC6-199B872F1EBF}"/>
    <dgm:cxn modelId="{84DC36CB-ADDB-D147-B338-35DB751C2ADF}" type="presParOf" srcId="{38CE36D2-82F7-9746-AB21-F1E04B5030DE}" destId="{04C307B0-073E-9542-AD46-AED91C1577AF}" srcOrd="0" destOrd="0" presId="urn:microsoft.com/office/officeart/2005/8/layout/matrix3"/>
    <dgm:cxn modelId="{0C31433B-7D00-6C41-B153-8474A243CE7F}" type="presParOf" srcId="{38CE36D2-82F7-9746-AB21-F1E04B5030DE}" destId="{1E7C526A-EB26-C74A-9FF6-E2CA9FE81E96}" srcOrd="1" destOrd="0" presId="urn:microsoft.com/office/officeart/2005/8/layout/matrix3"/>
    <dgm:cxn modelId="{71300076-6B47-7746-9854-ADD853A45BEE}" type="presParOf" srcId="{38CE36D2-82F7-9746-AB21-F1E04B5030DE}" destId="{2ECEF7AB-D939-424B-AFC4-174BD5FEA9BC}" srcOrd="2" destOrd="0" presId="urn:microsoft.com/office/officeart/2005/8/layout/matrix3"/>
    <dgm:cxn modelId="{93898FD8-4381-9546-870A-C7E7CE6816AD}" type="presParOf" srcId="{38CE36D2-82F7-9746-AB21-F1E04B5030DE}" destId="{EE9A66C5-60FE-A54D-848A-BF4C5F435964}" srcOrd="3" destOrd="0" presId="urn:microsoft.com/office/officeart/2005/8/layout/matrix3"/>
    <dgm:cxn modelId="{8D275930-B7E1-4A47-8E99-731B8F89D290}" type="presParOf" srcId="{38CE36D2-82F7-9746-AB21-F1E04B5030DE}" destId="{9487FEF8-B32C-6F4C-8509-AA8386B011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72D23-852D-B644-82B7-8A3192A12253}">
      <dsp:nvSpPr>
        <dsp:cNvPr id="0" name=""/>
        <dsp:cNvSpPr/>
      </dsp:nvSpPr>
      <dsp:spPr>
        <a:xfrm>
          <a:off x="0" y="328673"/>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one “IT” option – the OCN NI Level 2 in IT </a:t>
          </a:r>
          <a:r>
            <a:rPr lang="en-GB" sz="1900" b="1" kern="1200" dirty="0">
              <a:solidFill>
                <a:schemeClr val="tx1"/>
              </a:solidFill>
            </a:rPr>
            <a:t>OR</a:t>
          </a:r>
          <a:r>
            <a:rPr lang="en-GB" sz="1900" kern="1200" dirty="0">
              <a:solidFill>
                <a:schemeClr val="tx1"/>
              </a:solidFill>
            </a:rPr>
            <a:t> GCSE Digital Technologies (Multimedia) </a:t>
          </a:r>
          <a:r>
            <a:rPr lang="en-GB" sz="1900" b="1" kern="1200" dirty="0">
              <a:solidFill>
                <a:schemeClr val="tx1"/>
              </a:solidFill>
            </a:rPr>
            <a:t>OR</a:t>
          </a:r>
          <a:r>
            <a:rPr lang="en-GB" sz="1900" kern="1200" dirty="0">
              <a:solidFill>
                <a:schemeClr val="tx1"/>
              </a:solidFill>
            </a:rPr>
            <a:t> GCSE Digital Technologies (Programming). </a:t>
          </a:r>
          <a:endParaRPr lang="en-US" sz="1900" kern="1200" dirty="0">
            <a:solidFill>
              <a:schemeClr val="tx1"/>
            </a:solidFill>
          </a:endParaRPr>
        </a:p>
      </dsp:txBody>
      <dsp:txXfrm>
        <a:off x="0" y="328673"/>
        <a:ext cx="3180725" cy="1908435"/>
      </dsp:txXfrm>
    </dsp:sp>
    <dsp:sp modelId="{F8E0BA39-85B2-FF41-BD38-F04CB7D257B4}">
      <dsp:nvSpPr>
        <dsp:cNvPr id="0" name=""/>
        <dsp:cNvSpPr/>
      </dsp:nvSpPr>
      <dsp:spPr>
        <a:xfrm>
          <a:off x="3498798" y="328673"/>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one “Business” option – The BTEC in Business </a:t>
          </a:r>
          <a:r>
            <a:rPr lang="en-GB" sz="1900" b="1" kern="1200" dirty="0">
              <a:solidFill>
                <a:schemeClr val="tx1"/>
              </a:solidFill>
            </a:rPr>
            <a:t>OR</a:t>
          </a:r>
          <a:r>
            <a:rPr lang="en-GB" sz="1900" kern="1200" dirty="0">
              <a:solidFill>
                <a:schemeClr val="tx1"/>
              </a:solidFill>
            </a:rPr>
            <a:t> GCSE Business</a:t>
          </a:r>
          <a:endParaRPr lang="en-US" sz="1900" kern="1200" dirty="0">
            <a:solidFill>
              <a:schemeClr val="tx1"/>
            </a:solidFill>
          </a:endParaRPr>
        </a:p>
      </dsp:txBody>
      <dsp:txXfrm>
        <a:off x="3498798" y="328673"/>
        <a:ext cx="3180725" cy="1908435"/>
      </dsp:txXfrm>
    </dsp:sp>
    <dsp:sp modelId="{2DD6263E-5A8D-A946-8532-97E1C4632380}">
      <dsp:nvSpPr>
        <dsp:cNvPr id="0" name=""/>
        <dsp:cNvSpPr/>
      </dsp:nvSpPr>
      <dsp:spPr>
        <a:xfrm>
          <a:off x="6997596" y="328673"/>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one “Food” option – Occupational Studies Contemporary Cuisine </a:t>
          </a:r>
          <a:r>
            <a:rPr lang="en-GB" sz="1900" b="1" kern="1200" dirty="0">
              <a:solidFill>
                <a:schemeClr val="tx1"/>
              </a:solidFill>
            </a:rPr>
            <a:t>OR</a:t>
          </a:r>
          <a:r>
            <a:rPr lang="en-GB" sz="1900" kern="1200" dirty="0">
              <a:solidFill>
                <a:schemeClr val="tx1"/>
              </a:solidFill>
            </a:rPr>
            <a:t> GCSE Food and Nutrition.</a:t>
          </a:r>
          <a:endParaRPr lang="en-US" sz="1900" kern="1200" dirty="0">
            <a:solidFill>
              <a:schemeClr val="tx1"/>
            </a:solidFill>
          </a:endParaRPr>
        </a:p>
      </dsp:txBody>
      <dsp:txXfrm>
        <a:off x="6997596" y="328673"/>
        <a:ext cx="3180725" cy="1908435"/>
      </dsp:txXfrm>
    </dsp:sp>
    <dsp:sp modelId="{AA4FE745-FD87-6643-9EDA-C01AAF346BC8}">
      <dsp:nvSpPr>
        <dsp:cNvPr id="0" name=""/>
        <dsp:cNvSpPr/>
      </dsp:nvSpPr>
      <dsp:spPr>
        <a:xfrm>
          <a:off x="0" y="2555181"/>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either Travel and Tourism </a:t>
          </a:r>
          <a:r>
            <a:rPr lang="en-GB" sz="1900" b="1" kern="1200" dirty="0">
              <a:solidFill>
                <a:schemeClr val="tx1"/>
              </a:solidFill>
            </a:rPr>
            <a:t>OR</a:t>
          </a:r>
          <a:r>
            <a:rPr lang="en-GB" sz="1900" kern="1200" dirty="0">
              <a:solidFill>
                <a:schemeClr val="tx1"/>
              </a:solidFill>
            </a:rPr>
            <a:t> Geography.</a:t>
          </a:r>
          <a:endParaRPr lang="en-US" sz="1900" kern="1200" dirty="0">
            <a:solidFill>
              <a:schemeClr val="tx1"/>
            </a:solidFill>
          </a:endParaRPr>
        </a:p>
      </dsp:txBody>
      <dsp:txXfrm>
        <a:off x="0" y="2555181"/>
        <a:ext cx="3180725" cy="1908435"/>
      </dsp:txXfrm>
    </dsp:sp>
    <dsp:sp modelId="{9F4D1789-D830-CF41-8412-C4E963BC7F0C}">
      <dsp:nvSpPr>
        <dsp:cNvPr id="0" name=""/>
        <dsp:cNvSpPr/>
      </dsp:nvSpPr>
      <dsp:spPr>
        <a:xfrm>
          <a:off x="3498798" y="2555181"/>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All subjects offered are GCSE unless marked as “Level 2” which have GCSE Equivalencies.</a:t>
          </a:r>
          <a:endParaRPr lang="en-US" sz="1900" kern="1200" dirty="0">
            <a:solidFill>
              <a:schemeClr val="tx1"/>
            </a:solidFill>
          </a:endParaRPr>
        </a:p>
      </dsp:txBody>
      <dsp:txXfrm>
        <a:off x="3498798" y="2555181"/>
        <a:ext cx="3180725" cy="1908435"/>
      </dsp:txXfrm>
    </dsp:sp>
    <dsp:sp modelId="{44D1EDF1-ADBE-FA44-8C0B-3D649F00795E}">
      <dsp:nvSpPr>
        <dsp:cNvPr id="0" name=""/>
        <dsp:cNvSpPr/>
      </dsp:nvSpPr>
      <dsp:spPr>
        <a:xfrm>
          <a:off x="6997596" y="2555181"/>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Universities may not accept Occupational Studies or some Level 2 courses as equivalent to a GCSE, though they will consider it as part of your academic profile. </a:t>
          </a:r>
          <a:endParaRPr lang="en-US" sz="1900" kern="1200" dirty="0">
            <a:solidFill>
              <a:schemeClr val="tx1"/>
            </a:solidFill>
          </a:endParaRPr>
        </a:p>
      </dsp:txBody>
      <dsp:txXfrm>
        <a:off x="6997596" y="2555181"/>
        <a:ext cx="3180725" cy="1908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307B0-073E-9542-AD46-AED91C1577AF}">
      <dsp:nvSpPr>
        <dsp:cNvPr id="0" name=""/>
        <dsp:cNvSpPr/>
      </dsp:nvSpPr>
      <dsp:spPr>
        <a:xfrm>
          <a:off x="292489" y="0"/>
          <a:ext cx="5409421" cy="540942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C526A-EB26-C74A-9FF6-E2CA9FE81E96}">
      <dsp:nvSpPr>
        <dsp:cNvPr id="0" name=""/>
        <dsp:cNvSpPr/>
      </dsp:nvSpPr>
      <dsp:spPr>
        <a:xfrm>
          <a:off x="806384" y="513894"/>
          <a:ext cx="2109674" cy="2109674"/>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 you can see from the three examples, each pupil chose very different subjects.</a:t>
          </a:r>
        </a:p>
      </dsp:txBody>
      <dsp:txXfrm>
        <a:off x="909370" y="616880"/>
        <a:ext cx="1903702" cy="1903702"/>
      </dsp:txXfrm>
    </dsp:sp>
    <dsp:sp modelId="{2ECEF7AB-D939-424B-AFC4-174BD5FEA9BC}">
      <dsp:nvSpPr>
        <dsp:cNvPr id="0" name=""/>
        <dsp:cNvSpPr/>
      </dsp:nvSpPr>
      <dsp:spPr>
        <a:xfrm>
          <a:off x="3078341" y="513894"/>
          <a:ext cx="2109674" cy="2109674"/>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Each of you is an individual. </a:t>
          </a:r>
        </a:p>
      </dsp:txBody>
      <dsp:txXfrm>
        <a:off x="3181327" y="616880"/>
        <a:ext cx="1903702" cy="1903702"/>
      </dsp:txXfrm>
    </dsp:sp>
    <dsp:sp modelId="{EE9A66C5-60FE-A54D-848A-BF4C5F435964}">
      <dsp:nvSpPr>
        <dsp:cNvPr id="0" name=""/>
        <dsp:cNvSpPr/>
      </dsp:nvSpPr>
      <dsp:spPr>
        <a:xfrm>
          <a:off x="806384" y="2785851"/>
          <a:ext cx="2109674" cy="2109674"/>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need to think long and hard about what pathway and subjects will suit you. </a:t>
          </a:r>
        </a:p>
      </dsp:txBody>
      <dsp:txXfrm>
        <a:off x="909370" y="2888837"/>
        <a:ext cx="1903702" cy="1903702"/>
      </dsp:txXfrm>
    </dsp:sp>
    <dsp:sp modelId="{9487FEF8-B32C-6F4C-8509-AA8386B011AF}">
      <dsp:nvSpPr>
        <dsp:cNvPr id="0" name=""/>
        <dsp:cNvSpPr/>
      </dsp:nvSpPr>
      <dsp:spPr>
        <a:xfrm>
          <a:off x="3078341" y="2785851"/>
          <a:ext cx="2109674" cy="2109674"/>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Don’t worry about what others are thinking of doing, be selfish and think only of yourself. </a:t>
          </a:r>
        </a:p>
      </dsp:txBody>
      <dsp:txXfrm>
        <a:off x="3181327" y="2888837"/>
        <a:ext cx="1903702" cy="19037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41FD5-FF4A-E44D-B12F-3797E83C999A}"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68F96-4D87-AA4D-A689-AF6E2F38ED88}" type="slidenum">
              <a:rPr lang="en-US" smtClean="0"/>
              <a:t>‹#›</a:t>
            </a:fld>
            <a:endParaRPr lang="en-US"/>
          </a:p>
        </p:txBody>
      </p:sp>
    </p:spTree>
    <p:extLst>
      <p:ext uri="{BB962C8B-B14F-4D97-AF65-F5344CB8AC3E}">
        <p14:creationId xmlns:p14="http://schemas.microsoft.com/office/powerpoint/2010/main" val="236330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Before you make any decisions, please look at the prospectus, on the school website, read page1 of the options sheet and understand the difference between the green and purple pathways. And what all pupils MUST take, and the combinations of subjects that are not allowed. </a:t>
            </a:r>
          </a:p>
        </p:txBody>
      </p:sp>
      <p:sp>
        <p:nvSpPr>
          <p:cNvPr id="4" name="Slide Number Placeholder 3"/>
          <p:cNvSpPr>
            <a:spLocks noGrp="1"/>
          </p:cNvSpPr>
          <p:nvPr>
            <p:ph type="sldNum" sz="quarter" idx="5"/>
          </p:nvPr>
        </p:nvSpPr>
        <p:spPr/>
        <p:txBody>
          <a:bodyPr/>
          <a:lstStyle/>
          <a:p>
            <a:fld id="{CBA68F96-4D87-AA4D-A689-AF6E2F38ED88}" type="slidenum">
              <a:rPr lang="en-US" smtClean="0"/>
              <a:t>2</a:t>
            </a:fld>
            <a:endParaRPr lang="en-US"/>
          </a:p>
        </p:txBody>
      </p:sp>
    </p:spTree>
    <p:extLst>
      <p:ext uri="{BB962C8B-B14F-4D97-AF65-F5344CB8AC3E}">
        <p14:creationId xmlns:p14="http://schemas.microsoft.com/office/powerpoint/2010/main" val="289246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next step is to choose one subject from the left hand side. He likes the idea of a BTEC – one exam and the rest coursework – and he is interested in Business Studies. </a:t>
            </a:r>
          </a:p>
          <a:p>
            <a:endParaRPr lang="en-US" dirty="0"/>
          </a:p>
          <a:p>
            <a:r>
              <a:rPr lang="en-US" dirty="0"/>
              <a:t>As he is doing occupational studies in school, he then must pick one subject from the top on the right hand side of the table, then one subject from the bottom on the right hand side. </a:t>
            </a:r>
          </a:p>
        </p:txBody>
      </p:sp>
      <p:sp>
        <p:nvSpPr>
          <p:cNvPr id="4" name="Slide Number Placeholder 3"/>
          <p:cNvSpPr>
            <a:spLocks noGrp="1"/>
          </p:cNvSpPr>
          <p:nvPr>
            <p:ph type="sldNum" sz="quarter" idx="5"/>
          </p:nvPr>
        </p:nvSpPr>
        <p:spPr/>
        <p:txBody>
          <a:bodyPr/>
          <a:lstStyle/>
          <a:p>
            <a:fld id="{CBA68F96-4D87-AA4D-A689-AF6E2F38ED88}" type="slidenum">
              <a:rPr lang="en-US" smtClean="0"/>
              <a:t>15</a:t>
            </a:fld>
            <a:endParaRPr lang="en-US"/>
          </a:p>
        </p:txBody>
      </p:sp>
    </p:spTree>
    <p:extLst>
      <p:ext uri="{BB962C8B-B14F-4D97-AF65-F5344CB8AC3E}">
        <p14:creationId xmlns:p14="http://schemas.microsoft.com/office/powerpoint/2010/main" val="153517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3</a:t>
            </a:fld>
            <a:endParaRPr lang="en-US"/>
          </a:p>
        </p:txBody>
      </p:sp>
    </p:spTree>
    <p:extLst>
      <p:ext uri="{BB962C8B-B14F-4D97-AF65-F5344CB8AC3E}">
        <p14:creationId xmlns:p14="http://schemas.microsoft.com/office/powerpoint/2010/main" val="47080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5</a:t>
            </a:fld>
            <a:endParaRPr lang="en-US"/>
          </a:p>
        </p:txBody>
      </p:sp>
    </p:spTree>
    <p:extLst>
      <p:ext uri="{BB962C8B-B14F-4D97-AF65-F5344CB8AC3E}">
        <p14:creationId xmlns:p14="http://schemas.microsoft.com/office/powerpoint/2010/main" val="408930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is about choices – not all pupils will be able to get the options they want – they will have to make choices. </a:t>
            </a:r>
          </a:p>
        </p:txBody>
      </p:sp>
      <p:sp>
        <p:nvSpPr>
          <p:cNvPr id="4" name="Slide Number Placeholder 3"/>
          <p:cNvSpPr>
            <a:spLocks noGrp="1"/>
          </p:cNvSpPr>
          <p:nvPr>
            <p:ph type="sldNum" sz="quarter" idx="5"/>
          </p:nvPr>
        </p:nvSpPr>
        <p:spPr/>
        <p:txBody>
          <a:bodyPr/>
          <a:lstStyle/>
          <a:p>
            <a:fld id="{CBA68F96-4D87-AA4D-A689-AF6E2F38ED88}" type="slidenum">
              <a:rPr lang="en-US" smtClean="0"/>
              <a:t>6</a:t>
            </a:fld>
            <a:endParaRPr lang="en-US"/>
          </a:p>
        </p:txBody>
      </p:sp>
    </p:spTree>
    <p:extLst>
      <p:ext uri="{BB962C8B-B14F-4D97-AF65-F5344CB8AC3E}">
        <p14:creationId xmlns:p14="http://schemas.microsoft.com/office/powerpoint/2010/main" val="30015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 picks a wide variety of subjects which represents her interests, and which are subjects she feels she can do well in. </a:t>
            </a:r>
          </a:p>
          <a:p>
            <a:endParaRPr lang="en-US" dirty="0"/>
          </a:p>
          <a:p>
            <a:r>
              <a:rPr lang="en-US" dirty="0"/>
              <a:t>They are a mix of subjects that are 100% exam, or a mix of coursework and exam. She finds the information out in the online GCSE prospectus. </a:t>
            </a:r>
          </a:p>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8</a:t>
            </a:fld>
            <a:endParaRPr lang="en-US"/>
          </a:p>
        </p:txBody>
      </p:sp>
    </p:spTree>
    <p:extLst>
      <p:ext uri="{BB962C8B-B14F-4D97-AF65-F5344CB8AC3E}">
        <p14:creationId xmlns:p14="http://schemas.microsoft.com/office/powerpoint/2010/main" val="285948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prospectus and find out the % coursework to % exam – some examples on screen. </a:t>
            </a:r>
          </a:p>
          <a:p>
            <a:endParaRPr lang="en-US" dirty="0"/>
          </a:p>
          <a:p>
            <a:r>
              <a:rPr lang="en-US" dirty="0"/>
              <a:t>She signs the sheet and hands this in to </a:t>
            </a:r>
            <a:r>
              <a:rPr lang="en-US" dirty="0" err="1"/>
              <a:t>Mr</a:t>
            </a:r>
            <a:r>
              <a:rPr lang="en-US" dirty="0"/>
              <a:t> Brown</a:t>
            </a:r>
          </a:p>
        </p:txBody>
      </p:sp>
      <p:sp>
        <p:nvSpPr>
          <p:cNvPr id="4" name="Slide Number Placeholder 3"/>
          <p:cNvSpPr>
            <a:spLocks noGrp="1"/>
          </p:cNvSpPr>
          <p:nvPr>
            <p:ph type="sldNum" sz="quarter" idx="5"/>
          </p:nvPr>
        </p:nvSpPr>
        <p:spPr/>
        <p:txBody>
          <a:bodyPr/>
          <a:lstStyle/>
          <a:p>
            <a:fld id="{CBA68F96-4D87-AA4D-A689-AF6E2F38ED88}" type="slidenum">
              <a:rPr lang="en-US" smtClean="0"/>
              <a:t>9</a:t>
            </a:fld>
            <a:endParaRPr lang="en-US"/>
          </a:p>
        </p:txBody>
      </p:sp>
    </p:spTree>
    <p:extLst>
      <p:ext uri="{BB962C8B-B14F-4D97-AF65-F5344CB8AC3E}">
        <p14:creationId xmlns:p14="http://schemas.microsoft.com/office/powerpoint/2010/main" val="282865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wants to be an electrician. He has spoken to </a:t>
            </a:r>
            <a:r>
              <a:rPr lang="en-US" dirty="0" err="1"/>
              <a:t>Mrs</a:t>
            </a:r>
            <a:r>
              <a:rPr lang="en-US" dirty="0"/>
              <a:t> McGarry and she has told him about the all the different topics you can cover in Prince’s Trust and that it is a very practical subject.  If he works hard, he might even get two GCSEs out of it. </a:t>
            </a:r>
          </a:p>
        </p:txBody>
      </p:sp>
      <p:sp>
        <p:nvSpPr>
          <p:cNvPr id="4" name="Slide Number Placeholder 3"/>
          <p:cNvSpPr>
            <a:spLocks noGrp="1"/>
          </p:cNvSpPr>
          <p:nvPr>
            <p:ph type="sldNum" sz="quarter" idx="5"/>
          </p:nvPr>
        </p:nvSpPr>
        <p:spPr/>
        <p:txBody>
          <a:bodyPr/>
          <a:lstStyle/>
          <a:p>
            <a:fld id="{CBA68F96-4D87-AA4D-A689-AF6E2F38ED88}" type="slidenum">
              <a:rPr lang="en-US" smtClean="0"/>
              <a:t>11</a:t>
            </a:fld>
            <a:endParaRPr lang="en-US"/>
          </a:p>
        </p:txBody>
      </p:sp>
    </p:spTree>
    <p:extLst>
      <p:ext uri="{BB962C8B-B14F-4D97-AF65-F5344CB8AC3E}">
        <p14:creationId xmlns:p14="http://schemas.microsoft.com/office/powerpoint/2010/main" val="79920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12</a:t>
            </a:fld>
            <a:endParaRPr lang="en-US"/>
          </a:p>
        </p:txBody>
      </p:sp>
    </p:spTree>
    <p:extLst>
      <p:ext uri="{BB962C8B-B14F-4D97-AF65-F5344CB8AC3E}">
        <p14:creationId xmlns:p14="http://schemas.microsoft.com/office/powerpoint/2010/main" val="116421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will get to try out four different trades in total! This will help him to decide which he enjoys the most and what he might study post-16. </a:t>
            </a:r>
          </a:p>
          <a:p>
            <a:endParaRPr lang="en-US" dirty="0"/>
          </a:p>
          <a:p>
            <a:r>
              <a:rPr lang="en-US" dirty="0"/>
              <a:t>He gives BOTH options sheets to </a:t>
            </a:r>
            <a:r>
              <a:rPr lang="en-US" dirty="0" err="1"/>
              <a:t>Mr</a:t>
            </a:r>
            <a:r>
              <a:rPr lang="en-US" dirty="0"/>
              <a:t> Brown</a:t>
            </a:r>
          </a:p>
          <a:p>
            <a:br>
              <a:rPr lang="en-US" dirty="0"/>
            </a:br>
            <a:r>
              <a:rPr lang="en-US" dirty="0" err="1"/>
              <a:t>Mr</a:t>
            </a:r>
            <a:r>
              <a:rPr lang="en-US" dirty="0"/>
              <a:t> Brown passes the SRC sheet to the SRC so they can no start doing their options.  </a:t>
            </a:r>
          </a:p>
        </p:txBody>
      </p:sp>
      <p:sp>
        <p:nvSpPr>
          <p:cNvPr id="4" name="Slide Number Placeholder 3"/>
          <p:cNvSpPr>
            <a:spLocks noGrp="1"/>
          </p:cNvSpPr>
          <p:nvPr>
            <p:ph type="sldNum" sz="quarter" idx="5"/>
          </p:nvPr>
        </p:nvSpPr>
        <p:spPr/>
        <p:txBody>
          <a:bodyPr/>
          <a:lstStyle/>
          <a:p>
            <a:fld id="{CBA68F96-4D87-AA4D-A689-AF6E2F38ED88}" type="slidenum">
              <a:rPr lang="en-US" smtClean="0"/>
              <a:t>13</a:t>
            </a:fld>
            <a:endParaRPr lang="en-US"/>
          </a:p>
        </p:txBody>
      </p:sp>
    </p:spTree>
    <p:extLst>
      <p:ext uri="{BB962C8B-B14F-4D97-AF65-F5344CB8AC3E}">
        <p14:creationId xmlns:p14="http://schemas.microsoft.com/office/powerpoint/2010/main" val="109894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D85E48C-D8CA-4B23-909E-C014B76076F9}" type="datetimeFigureOut">
              <a:rPr lang="en-GB" smtClean="0"/>
              <a:t>23/01/2024</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E16D998-3E30-4CF1-8761-D2D5DADD8A59}"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319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85E48C-D8CA-4B23-909E-C014B76076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199725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85E48C-D8CA-4B23-909E-C014B76076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22405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85E48C-D8CA-4B23-909E-C014B76076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0233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D85E48C-D8CA-4B23-909E-C014B76076F9}" type="datetimeFigureOut">
              <a:rPr lang="en-GB" smtClean="0"/>
              <a:t>23/01/2024</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E16D998-3E30-4CF1-8761-D2D5DADD8A59}"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60360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D85E48C-D8CA-4B23-909E-C014B76076F9}"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6905383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D85E48C-D8CA-4B23-909E-C014B76076F9}"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8278018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D85E48C-D8CA-4B23-909E-C014B76076F9}"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226672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5E48C-D8CA-4B23-909E-C014B76076F9}"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20004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D85E48C-D8CA-4B23-909E-C014B76076F9}" type="datetimeFigureOut">
              <a:rPr lang="en-GB" smtClean="0"/>
              <a:t>23/01/2024</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EE16D998-3E30-4CF1-8761-D2D5DADD8A59}"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60060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D85E48C-D8CA-4B23-909E-C014B76076F9}" type="datetimeFigureOut">
              <a:rPr lang="en-GB" smtClean="0"/>
              <a:t>23/01/2024</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272497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D85E48C-D8CA-4B23-909E-C014B76076F9}" type="datetimeFigureOut">
              <a:rPr lang="en-GB" smtClean="0"/>
              <a:t>23/01/2024</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E16D998-3E30-4CF1-8761-D2D5DADD8A59}"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801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stlouis.org.uk/options.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AD01-5620-40F0-A2B6-3FEF5E7F10DD}"/>
              </a:ext>
            </a:extLst>
          </p:cNvPr>
          <p:cNvSpPr>
            <a:spLocks noGrp="1"/>
          </p:cNvSpPr>
          <p:nvPr>
            <p:ph type="ctrTitle"/>
          </p:nvPr>
        </p:nvSpPr>
        <p:spPr/>
        <p:txBody>
          <a:bodyPr/>
          <a:lstStyle/>
          <a:p>
            <a:r>
              <a:rPr lang="en-GB" dirty="0"/>
              <a:t>GCSE Options</a:t>
            </a:r>
            <a:br>
              <a:rPr lang="en-GB" dirty="0"/>
            </a:br>
            <a:r>
              <a:rPr lang="en-GB" dirty="0"/>
              <a:t>What pathway should I choose?</a:t>
            </a:r>
          </a:p>
        </p:txBody>
      </p:sp>
      <p:sp>
        <p:nvSpPr>
          <p:cNvPr id="3" name="Subtitle 2">
            <a:extLst>
              <a:ext uri="{FF2B5EF4-FFF2-40B4-BE49-F238E27FC236}">
                <a16:creationId xmlns:a16="http://schemas.microsoft.com/office/drawing/2014/main" id="{815E50BA-F7B2-475C-B00F-F6F2B2EE2F1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1321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10D2-D5E5-4A55-8C85-A478565C47EE}"/>
              </a:ext>
            </a:extLst>
          </p:cNvPr>
          <p:cNvSpPr>
            <a:spLocks noGrp="1"/>
          </p:cNvSpPr>
          <p:nvPr>
            <p:ph type="title"/>
          </p:nvPr>
        </p:nvSpPr>
        <p:spPr/>
        <p:txBody>
          <a:bodyPr/>
          <a:lstStyle/>
          <a:p>
            <a:r>
              <a:rPr lang="en-GB" dirty="0"/>
              <a:t>Scenario 2</a:t>
            </a:r>
          </a:p>
        </p:txBody>
      </p:sp>
      <p:sp>
        <p:nvSpPr>
          <p:cNvPr id="3" name="Content Placeholder 2">
            <a:extLst>
              <a:ext uri="{FF2B5EF4-FFF2-40B4-BE49-F238E27FC236}">
                <a16:creationId xmlns:a16="http://schemas.microsoft.com/office/drawing/2014/main" id="{00FA939D-345F-454D-BA3B-673216304A8B}"/>
              </a:ext>
            </a:extLst>
          </p:cNvPr>
          <p:cNvSpPr>
            <a:spLocks noGrp="1"/>
          </p:cNvSpPr>
          <p:nvPr>
            <p:ph idx="1"/>
          </p:nvPr>
        </p:nvSpPr>
        <p:spPr>
          <a:xfrm>
            <a:off x="3614057" y="1917700"/>
            <a:ext cx="7815943" cy="4720606"/>
          </a:xfrm>
        </p:spPr>
        <p:txBody>
          <a:bodyPr>
            <a:normAutofit fontScale="92500" lnSpcReduction="20000"/>
          </a:bodyPr>
          <a:lstStyle/>
          <a:p>
            <a:r>
              <a:rPr lang="en-GB" sz="3200" dirty="0"/>
              <a:t>John has a keen interest in construction. He hopes to get a plumbing apprenticeship when he leaves school at 16</a:t>
            </a:r>
          </a:p>
          <a:p>
            <a:r>
              <a:rPr lang="en-GB" sz="3200" dirty="0"/>
              <a:t>John likes to be active, and he enjoys practical subjects, he is a quick thinker but does not like writing essays </a:t>
            </a:r>
          </a:p>
          <a:p>
            <a:r>
              <a:rPr lang="en-GB" sz="3200" dirty="0"/>
              <a:t>John finds studying for exams challenging and he prefers to complete and hand in homework</a:t>
            </a:r>
          </a:p>
          <a:p>
            <a:r>
              <a:rPr lang="en-GB" sz="3200" dirty="0"/>
              <a:t>John isn’t sure which pathway is right for him.</a:t>
            </a:r>
          </a:p>
          <a:p>
            <a:r>
              <a:rPr lang="en-GB" sz="3200" dirty="0"/>
              <a:t>Can you suggest a pathway?</a:t>
            </a:r>
          </a:p>
        </p:txBody>
      </p:sp>
      <p:pic>
        <p:nvPicPr>
          <p:cNvPr id="5" name="Picture 4" descr="A picture containing clipart&#10;&#10;Description automatically generated">
            <a:extLst>
              <a:ext uri="{FF2B5EF4-FFF2-40B4-BE49-F238E27FC236}">
                <a16:creationId xmlns:a16="http://schemas.microsoft.com/office/drawing/2014/main" id="{A8D001DC-9BB9-DE2B-A8F3-8B238C8C1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78" y="1917700"/>
            <a:ext cx="1016000" cy="3022600"/>
          </a:xfrm>
          <a:prstGeom prst="rect">
            <a:avLst/>
          </a:prstGeom>
        </p:spPr>
      </p:pic>
    </p:spTree>
    <p:extLst>
      <p:ext uri="{BB962C8B-B14F-4D97-AF65-F5344CB8AC3E}">
        <p14:creationId xmlns:p14="http://schemas.microsoft.com/office/powerpoint/2010/main" val="261031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EE3F8E-04F5-33EC-E7B7-07D713D6AA9B}"/>
              </a:ext>
            </a:extLst>
          </p:cNvPr>
          <p:cNvPicPr>
            <a:picLocks noChangeAspect="1"/>
          </p:cNvPicPr>
          <p:nvPr/>
        </p:nvPicPr>
        <p:blipFill>
          <a:blip r:embed="rId3"/>
          <a:stretch>
            <a:fillRect/>
          </a:stretch>
        </p:blipFill>
        <p:spPr>
          <a:xfrm>
            <a:off x="1287514" y="1852640"/>
            <a:ext cx="9022813" cy="4089157"/>
          </a:xfrm>
          <a:prstGeom prst="rect">
            <a:avLst/>
          </a:prstGeom>
        </p:spPr>
      </p:pic>
      <p:sp>
        <p:nvSpPr>
          <p:cNvPr id="2" name="Title 1">
            <a:extLst>
              <a:ext uri="{FF2B5EF4-FFF2-40B4-BE49-F238E27FC236}">
                <a16:creationId xmlns:a16="http://schemas.microsoft.com/office/drawing/2014/main" id="{2E2E73C3-5954-4809-AE99-0F070E497A85}"/>
              </a:ext>
            </a:extLst>
          </p:cNvPr>
          <p:cNvSpPr>
            <a:spLocks noGrp="1"/>
          </p:cNvSpPr>
          <p:nvPr>
            <p:ph type="title"/>
          </p:nvPr>
        </p:nvSpPr>
        <p:spPr/>
        <p:txBody>
          <a:bodyPr/>
          <a:lstStyle/>
          <a:p>
            <a:r>
              <a:rPr lang="en-GB" dirty="0"/>
              <a:t>Purple Pathway</a:t>
            </a:r>
          </a:p>
        </p:txBody>
      </p:sp>
      <p:sp>
        <p:nvSpPr>
          <p:cNvPr id="3" name="Content Placeholder 2">
            <a:extLst>
              <a:ext uri="{FF2B5EF4-FFF2-40B4-BE49-F238E27FC236}">
                <a16:creationId xmlns:a16="http://schemas.microsoft.com/office/drawing/2014/main" id="{5F6346E4-F126-44FB-BEAC-B7B52FAFFC57}"/>
              </a:ext>
            </a:extLst>
          </p:cNvPr>
          <p:cNvSpPr>
            <a:spLocks noGrp="1"/>
          </p:cNvSpPr>
          <p:nvPr>
            <p:ph idx="1"/>
          </p:nvPr>
        </p:nvSpPr>
        <p:spPr>
          <a:xfrm>
            <a:off x="1251678" y="1128451"/>
            <a:ext cx="10178322" cy="966652"/>
          </a:xfrm>
        </p:spPr>
        <p:txBody>
          <a:bodyPr/>
          <a:lstStyle/>
          <a:p>
            <a:r>
              <a:rPr lang="en-GB" dirty="0"/>
              <a:t>Having looked at the two pathways, John decides that the Gold Pathway would be the best choice for him. He wants to be a plumber and can only get that option at the SRC. </a:t>
            </a:r>
          </a:p>
        </p:txBody>
      </p:sp>
      <p:sp>
        <p:nvSpPr>
          <p:cNvPr id="6" name="Content Placeholder 2">
            <a:extLst>
              <a:ext uri="{FF2B5EF4-FFF2-40B4-BE49-F238E27FC236}">
                <a16:creationId xmlns:a16="http://schemas.microsoft.com/office/drawing/2014/main" id="{D2F8977D-819A-5241-1C78-CD0269951813}"/>
              </a:ext>
            </a:extLst>
          </p:cNvPr>
          <p:cNvSpPr txBox="1">
            <a:spLocks/>
          </p:cNvSpPr>
          <p:nvPr/>
        </p:nvSpPr>
        <p:spPr>
          <a:xfrm>
            <a:off x="1251677" y="5992289"/>
            <a:ext cx="10178322" cy="9666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dirty="0"/>
              <a:t>He ticks the left hand block. What does John have to do next? </a:t>
            </a:r>
          </a:p>
          <a:p>
            <a:r>
              <a:rPr lang="en-GB" dirty="0"/>
              <a:t>He has to choose from the left hand side of the table. Which option will he study? </a:t>
            </a:r>
          </a:p>
        </p:txBody>
      </p:sp>
      <p:sp>
        <p:nvSpPr>
          <p:cNvPr id="8" name="TextBox 7">
            <a:extLst>
              <a:ext uri="{FF2B5EF4-FFF2-40B4-BE49-F238E27FC236}">
                <a16:creationId xmlns:a16="http://schemas.microsoft.com/office/drawing/2014/main" id="{B3E34658-AD98-36D8-E6AA-EB3B06FB5305}"/>
              </a:ext>
            </a:extLst>
          </p:cNvPr>
          <p:cNvSpPr txBox="1"/>
          <p:nvPr/>
        </p:nvSpPr>
        <p:spPr>
          <a:xfrm>
            <a:off x="4695786" y="2492386"/>
            <a:ext cx="539932" cy="461665"/>
          </a:xfrm>
          <a:prstGeom prst="rect">
            <a:avLst/>
          </a:prstGeom>
          <a:noFill/>
        </p:spPr>
        <p:txBody>
          <a:bodyPr wrap="square" rtlCol="0">
            <a:spAutoFit/>
          </a:bodyPr>
          <a:lstStyle/>
          <a:p>
            <a:r>
              <a:rPr lang="en-US" sz="2400" dirty="0"/>
              <a:t>✓</a:t>
            </a:r>
          </a:p>
        </p:txBody>
      </p:sp>
      <p:sp>
        <p:nvSpPr>
          <p:cNvPr id="13" name="TextBox 12">
            <a:extLst>
              <a:ext uri="{FF2B5EF4-FFF2-40B4-BE49-F238E27FC236}">
                <a16:creationId xmlns:a16="http://schemas.microsoft.com/office/drawing/2014/main" id="{A23C8522-F445-616F-2D58-A3F741975CD3}"/>
              </a:ext>
            </a:extLst>
          </p:cNvPr>
          <p:cNvSpPr txBox="1"/>
          <p:nvPr/>
        </p:nvSpPr>
        <p:spPr>
          <a:xfrm>
            <a:off x="4695786" y="5498716"/>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27088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73C3-5954-4809-AE99-0F070E497A85}"/>
              </a:ext>
            </a:extLst>
          </p:cNvPr>
          <p:cNvSpPr>
            <a:spLocks noGrp="1"/>
          </p:cNvSpPr>
          <p:nvPr>
            <p:ph type="title"/>
          </p:nvPr>
        </p:nvSpPr>
        <p:spPr/>
        <p:txBody>
          <a:bodyPr/>
          <a:lstStyle/>
          <a:p>
            <a:r>
              <a:rPr lang="en-GB" dirty="0"/>
              <a:t>SRC Sheet</a:t>
            </a:r>
          </a:p>
        </p:txBody>
      </p:sp>
      <p:sp>
        <p:nvSpPr>
          <p:cNvPr id="3" name="Content Placeholder 2">
            <a:extLst>
              <a:ext uri="{FF2B5EF4-FFF2-40B4-BE49-F238E27FC236}">
                <a16:creationId xmlns:a16="http://schemas.microsoft.com/office/drawing/2014/main" id="{5F6346E4-F126-44FB-BEAC-B7B52FAFFC57}"/>
              </a:ext>
            </a:extLst>
          </p:cNvPr>
          <p:cNvSpPr>
            <a:spLocks noGrp="1"/>
          </p:cNvSpPr>
          <p:nvPr>
            <p:ph idx="1"/>
          </p:nvPr>
        </p:nvSpPr>
        <p:spPr>
          <a:xfrm>
            <a:off x="1251678" y="1128451"/>
            <a:ext cx="10178322" cy="966652"/>
          </a:xfrm>
        </p:spPr>
        <p:txBody>
          <a:bodyPr>
            <a:normAutofit fontScale="85000" lnSpcReduction="10000"/>
          </a:bodyPr>
          <a:lstStyle/>
          <a:p>
            <a:r>
              <a:rPr lang="en-GB" dirty="0"/>
              <a:t>Now John has decided to go to the SRC to study different trades, he needs to complete the SRC sheet. </a:t>
            </a:r>
          </a:p>
          <a:p>
            <a:r>
              <a:rPr lang="en-GB" dirty="0"/>
              <a:t>The SRC sheet is ordered in “headings” at the top (these are the GCSEs he will study). Below this are the individual subjects he may choose. 	</a:t>
            </a:r>
          </a:p>
        </p:txBody>
      </p:sp>
      <p:sp>
        <p:nvSpPr>
          <p:cNvPr id="6" name="Content Placeholder 2">
            <a:extLst>
              <a:ext uri="{FF2B5EF4-FFF2-40B4-BE49-F238E27FC236}">
                <a16:creationId xmlns:a16="http://schemas.microsoft.com/office/drawing/2014/main" id="{D2F8977D-819A-5241-1C78-CD0269951813}"/>
              </a:ext>
            </a:extLst>
          </p:cNvPr>
          <p:cNvSpPr txBox="1">
            <a:spLocks/>
          </p:cNvSpPr>
          <p:nvPr/>
        </p:nvSpPr>
        <p:spPr>
          <a:xfrm>
            <a:off x="9006186" y="2620583"/>
            <a:ext cx="2423814" cy="399793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sz="1800" dirty="0"/>
              <a:t>He looks down the list of subjects below each heading. </a:t>
            </a:r>
          </a:p>
          <a:p>
            <a:r>
              <a:rPr lang="en-GB" sz="1800" dirty="0"/>
              <a:t>He decides to do Construction and Engineering &amp; Engineering services. </a:t>
            </a:r>
          </a:p>
        </p:txBody>
      </p:sp>
      <p:pic>
        <p:nvPicPr>
          <p:cNvPr id="7" name="Picture 6" descr="Diagram&#10;&#10;Description automatically generated">
            <a:extLst>
              <a:ext uri="{FF2B5EF4-FFF2-40B4-BE49-F238E27FC236}">
                <a16:creationId xmlns:a16="http://schemas.microsoft.com/office/drawing/2014/main" id="{39343974-DF1C-0BA3-0140-99806F982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582" y="2095103"/>
            <a:ext cx="7176699" cy="4586664"/>
          </a:xfrm>
          <a:prstGeom prst="rect">
            <a:avLst/>
          </a:prstGeom>
          <a:ln>
            <a:solidFill>
              <a:schemeClr val="tx1"/>
            </a:solidFill>
          </a:ln>
        </p:spPr>
      </p:pic>
      <p:sp>
        <p:nvSpPr>
          <p:cNvPr id="9" name="TextBox 8">
            <a:extLst>
              <a:ext uri="{FF2B5EF4-FFF2-40B4-BE49-F238E27FC236}">
                <a16:creationId xmlns:a16="http://schemas.microsoft.com/office/drawing/2014/main" id="{95CC67DE-182C-AEF0-C69D-8F289D664E65}"/>
              </a:ext>
            </a:extLst>
          </p:cNvPr>
          <p:cNvSpPr txBox="1"/>
          <p:nvPr/>
        </p:nvSpPr>
        <p:spPr>
          <a:xfrm>
            <a:off x="3127374" y="4323121"/>
            <a:ext cx="539932" cy="461665"/>
          </a:xfrm>
          <a:prstGeom prst="rect">
            <a:avLst/>
          </a:prstGeom>
          <a:noFill/>
        </p:spPr>
        <p:txBody>
          <a:bodyPr wrap="square" rtlCol="0">
            <a:spAutoFit/>
          </a:bodyPr>
          <a:lstStyle/>
          <a:p>
            <a:r>
              <a:rPr lang="en-US" sz="2400" dirty="0"/>
              <a:t>✓</a:t>
            </a:r>
          </a:p>
        </p:txBody>
      </p:sp>
      <p:sp>
        <p:nvSpPr>
          <p:cNvPr id="11" name="TextBox 10">
            <a:extLst>
              <a:ext uri="{FF2B5EF4-FFF2-40B4-BE49-F238E27FC236}">
                <a16:creationId xmlns:a16="http://schemas.microsoft.com/office/drawing/2014/main" id="{EB3354EE-D99A-EB49-E2AB-5A6B406FBBEB}"/>
              </a:ext>
            </a:extLst>
          </p:cNvPr>
          <p:cNvSpPr txBox="1"/>
          <p:nvPr/>
        </p:nvSpPr>
        <p:spPr>
          <a:xfrm>
            <a:off x="5386750" y="4323121"/>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313476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3E5AF0-E0BE-0F0A-DDE0-E202F1FD1CDD}"/>
              </a:ext>
            </a:extLst>
          </p:cNvPr>
          <p:cNvPicPr>
            <a:picLocks noChangeAspect="1"/>
          </p:cNvPicPr>
          <p:nvPr/>
        </p:nvPicPr>
        <p:blipFill>
          <a:blip r:embed="rId3"/>
          <a:stretch>
            <a:fillRect/>
          </a:stretch>
        </p:blipFill>
        <p:spPr>
          <a:xfrm>
            <a:off x="3694921" y="1906290"/>
            <a:ext cx="3838917" cy="4678856"/>
          </a:xfrm>
          <a:prstGeom prst="rect">
            <a:avLst/>
          </a:prstGeom>
        </p:spPr>
      </p:pic>
      <p:sp>
        <p:nvSpPr>
          <p:cNvPr id="2" name="Title 1">
            <a:extLst>
              <a:ext uri="{FF2B5EF4-FFF2-40B4-BE49-F238E27FC236}">
                <a16:creationId xmlns:a16="http://schemas.microsoft.com/office/drawing/2014/main" id="{2E2E73C3-5954-4809-AE99-0F070E497A85}"/>
              </a:ext>
            </a:extLst>
          </p:cNvPr>
          <p:cNvSpPr>
            <a:spLocks noGrp="1"/>
          </p:cNvSpPr>
          <p:nvPr>
            <p:ph type="title"/>
          </p:nvPr>
        </p:nvSpPr>
        <p:spPr/>
        <p:txBody>
          <a:bodyPr/>
          <a:lstStyle/>
          <a:p>
            <a:r>
              <a:rPr lang="en-GB" dirty="0"/>
              <a:t>SRC Sheet</a:t>
            </a:r>
          </a:p>
        </p:txBody>
      </p:sp>
      <p:sp>
        <p:nvSpPr>
          <p:cNvPr id="3" name="Content Placeholder 2">
            <a:extLst>
              <a:ext uri="{FF2B5EF4-FFF2-40B4-BE49-F238E27FC236}">
                <a16:creationId xmlns:a16="http://schemas.microsoft.com/office/drawing/2014/main" id="{5F6346E4-F126-44FB-BEAC-B7B52FAFFC57}"/>
              </a:ext>
            </a:extLst>
          </p:cNvPr>
          <p:cNvSpPr>
            <a:spLocks noGrp="1"/>
          </p:cNvSpPr>
          <p:nvPr>
            <p:ph idx="1"/>
          </p:nvPr>
        </p:nvSpPr>
        <p:spPr>
          <a:xfrm>
            <a:off x="1251678" y="1128451"/>
            <a:ext cx="10178322" cy="966652"/>
          </a:xfrm>
        </p:spPr>
        <p:txBody>
          <a:bodyPr>
            <a:normAutofit/>
          </a:bodyPr>
          <a:lstStyle/>
          <a:p>
            <a:r>
              <a:rPr lang="en-GB" dirty="0"/>
              <a:t>Now John has to choose two subjects under the headings. He will study two subjects in year 11, and two subjects in year 12, to equal two GCSEs overall! 	</a:t>
            </a:r>
          </a:p>
        </p:txBody>
      </p:sp>
      <p:sp>
        <p:nvSpPr>
          <p:cNvPr id="9" name="TextBox 8">
            <a:extLst>
              <a:ext uri="{FF2B5EF4-FFF2-40B4-BE49-F238E27FC236}">
                <a16:creationId xmlns:a16="http://schemas.microsoft.com/office/drawing/2014/main" id="{95CC67DE-182C-AEF0-C69D-8F289D664E65}"/>
              </a:ext>
            </a:extLst>
          </p:cNvPr>
          <p:cNvSpPr txBox="1"/>
          <p:nvPr/>
        </p:nvSpPr>
        <p:spPr>
          <a:xfrm>
            <a:off x="6140043" y="1901678"/>
            <a:ext cx="539932" cy="461665"/>
          </a:xfrm>
          <a:prstGeom prst="rect">
            <a:avLst/>
          </a:prstGeom>
          <a:noFill/>
        </p:spPr>
        <p:txBody>
          <a:bodyPr wrap="square" rtlCol="0">
            <a:spAutoFit/>
          </a:bodyPr>
          <a:lstStyle/>
          <a:p>
            <a:r>
              <a:rPr lang="en-US" sz="2400" dirty="0"/>
              <a:t>✓</a:t>
            </a:r>
          </a:p>
        </p:txBody>
      </p:sp>
      <p:sp>
        <p:nvSpPr>
          <p:cNvPr id="11" name="TextBox 10">
            <a:extLst>
              <a:ext uri="{FF2B5EF4-FFF2-40B4-BE49-F238E27FC236}">
                <a16:creationId xmlns:a16="http://schemas.microsoft.com/office/drawing/2014/main" id="{EB3354EE-D99A-EB49-E2AB-5A6B406FBBEB}"/>
              </a:ext>
            </a:extLst>
          </p:cNvPr>
          <p:cNvSpPr txBox="1"/>
          <p:nvPr/>
        </p:nvSpPr>
        <p:spPr>
          <a:xfrm>
            <a:off x="4658941" y="1901678"/>
            <a:ext cx="539932" cy="461665"/>
          </a:xfrm>
          <a:prstGeom prst="rect">
            <a:avLst/>
          </a:prstGeom>
          <a:noFill/>
        </p:spPr>
        <p:txBody>
          <a:bodyPr wrap="square" rtlCol="0">
            <a:spAutoFit/>
          </a:bodyPr>
          <a:lstStyle/>
          <a:p>
            <a:r>
              <a:rPr lang="en-US" sz="2400" dirty="0"/>
              <a:t>✓</a:t>
            </a:r>
          </a:p>
        </p:txBody>
      </p:sp>
      <p:sp>
        <p:nvSpPr>
          <p:cNvPr id="8" name="TextBox 7">
            <a:extLst>
              <a:ext uri="{FF2B5EF4-FFF2-40B4-BE49-F238E27FC236}">
                <a16:creationId xmlns:a16="http://schemas.microsoft.com/office/drawing/2014/main" id="{6930EA1B-7044-A2A9-D657-C9DEB391732B}"/>
              </a:ext>
            </a:extLst>
          </p:cNvPr>
          <p:cNvSpPr txBox="1"/>
          <p:nvPr/>
        </p:nvSpPr>
        <p:spPr>
          <a:xfrm>
            <a:off x="6140043" y="2718992"/>
            <a:ext cx="539932" cy="461665"/>
          </a:xfrm>
          <a:prstGeom prst="rect">
            <a:avLst/>
          </a:prstGeom>
          <a:noFill/>
        </p:spPr>
        <p:txBody>
          <a:bodyPr wrap="square" rtlCol="0">
            <a:spAutoFit/>
          </a:bodyPr>
          <a:lstStyle/>
          <a:p>
            <a:r>
              <a:rPr lang="en-US" sz="2400" dirty="0"/>
              <a:t>✓</a:t>
            </a:r>
          </a:p>
        </p:txBody>
      </p:sp>
      <p:sp>
        <p:nvSpPr>
          <p:cNvPr id="10" name="TextBox 9">
            <a:extLst>
              <a:ext uri="{FF2B5EF4-FFF2-40B4-BE49-F238E27FC236}">
                <a16:creationId xmlns:a16="http://schemas.microsoft.com/office/drawing/2014/main" id="{E087505A-A066-0D57-BAF8-84B985830D23}"/>
              </a:ext>
            </a:extLst>
          </p:cNvPr>
          <p:cNvSpPr txBox="1"/>
          <p:nvPr/>
        </p:nvSpPr>
        <p:spPr>
          <a:xfrm>
            <a:off x="6140043" y="4350789"/>
            <a:ext cx="539932" cy="461665"/>
          </a:xfrm>
          <a:prstGeom prst="rect">
            <a:avLst/>
          </a:prstGeom>
          <a:noFill/>
        </p:spPr>
        <p:txBody>
          <a:bodyPr wrap="square" rtlCol="0">
            <a:spAutoFit/>
          </a:bodyPr>
          <a:lstStyle/>
          <a:p>
            <a:r>
              <a:rPr lang="en-US" sz="2400" dirty="0"/>
              <a:t>✓</a:t>
            </a:r>
          </a:p>
        </p:txBody>
      </p:sp>
      <p:sp>
        <p:nvSpPr>
          <p:cNvPr id="12" name="TextBox 11">
            <a:extLst>
              <a:ext uri="{FF2B5EF4-FFF2-40B4-BE49-F238E27FC236}">
                <a16:creationId xmlns:a16="http://schemas.microsoft.com/office/drawing/2014/main" id="{52190B2D-AA6F-2FCA-E435-26F1C0DB1ED4}"/>
              </a:ext>
            </a:extLst>
          </p:cNvPr>
          <p:cNvSpPr txBox="1"/>
          <p:nvPr/>
        </p:nvSpPr>
        <p:spPr>
          <a:xfrm>
            <a:off x="4746248" y="4245718"/>
            <a:ext cx="539932" cy="461665"/>
          </a:xfrm>
          <a:prstGeom prst="rect">
            <a:avLst/>
          </a:prstGeom>
          <a:noFill/>
        </p:spPr>
        <p:txBody>
          <a:bodyPr wrap="square" rtlCol="0">
            <a:spAutoFit/>
          </a:bodyPr>
          <a:lstStyle/>
          <a:p>
            <a:r>
              <a:rPr lang="en-US" sz="2400" dirty="0"/>
              <a:t>✓</a:t>
            </a:r>
          </a:p>
        </p:txBody>
      </p:sp>
      <p:sp>
        <p:nvSpPr>
          <p:cNvPr id="13" name="TextBox 12">
            <a:extLst>
              <a:ext uri="{FF2B5EF4-FFF2-40B4-BE49-F238E27FC236}">
                <a16:creationId xmlns:a16="http://schemas.microsoft.com/office/drawing/2014/main" id="{20E2D4A3-DEC1-B92C-1D11-F21FFD218119}"/>
              </a:ext>
            </a:extLst>
          </p:cNvPr>
          <p:cNvSpPr txBox="1"/>
          <p:nvPr/>
        </p:nvSpPr>
        <p:spPr>
          <a:xfrm>
            <a:off x="4658941" y="3238532"/>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6063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1232-1D9E-4DD1-A639-1E07CF5C4B2D}"/>
              </a:ext>
            </a:extLst>
          </p:cNvPr>
          <p:cNvSpPr>
            <a:spLocks noGrp="1"/>
          </p:cNvSpPr>
          <p:nvPr>
            <p:ph type="title"/>
          </p:nvPr>
        </p:nvSpPr>
        <p:spPr>
          <a:xfrm>
            <a:off x="1251678" y="382385"/>
            <a:ext cx="10178322" cy="801981"/>
          </a:xfrm>
        </p:spPr>
        <p:txBody>
          <a:bodyPr/>
          <a:lstStyle/>
          <a:p>
            <a:r>
              <a:rPr lang="en-GB" dirty="0"/>
              <a:t>Scenario 3</a:t>
            </a:r>
          </a:p>
        </p:txBody>
      </p:sp>
      <p:sp>
        <p:nvSpPr>
          <p:cNvPr id="3" name="Content Placeholder 2">
            <a:extLst>
              <a:ext uri="{FF2B5EF4-FFF2-40B4-BE49-F238E27FC236}">
                <a16:creationId xmlns:a16="http://schemas.microsoft.com/office/drawing/2014/main" id="{3FBA8F53-D9C2-4E8E-A992-FBDB83831EAC}"/>
              </a:ext>
            </a:extLst>
          </p:cNvPr>
          <p:cNvSpPr>
            <a:spLocks noGrp="1"/>
          </p:cNvSpPr>
          <p:nvPr>
            <p:ph idx="1"/>
          </p:nvPr>
        </p:nvSpPr>
        <p:spPr>
          <a:xfrm>
            <a:off x="1251678" y="1184367"/>
            <a:ext cx="10178322" cy="5584568"/>
          </a:xfrm>
        </p:spPr>
        <p:txBody>
          <a:bodyPr>
            <a:normAutofit fontScale="77500" lnSpcReduction="20000"/>
          </a:bodyPr>
          <a:lstStyle/>
          <a:p>
            <a:r>
              <a:rPr lang="en-GB" sz="3600" dirty="0"/>
              <a:t>Peter enjoys school but he does struggle at times with English and Maths. He likes some of the Science topics but has not been achieving well in his science tests. </a:t>
            </a:r>
          </a:p>
          <a:p>
            <a:r>
              <a:rPr lang="en-GB" sz="3600" dirty="0"/>
              <a:t>Peter really likes PE as this subject is active and doesn’t have too much written work. He is interested in fitness and health. </a:t>
            </a:r>
          </a:p>
          <a:p>
            <a:r>
              <a:rPr lang="en-GB" sz="3600" dirty="0"/>
              <a:t>His grades are improving in class, and he is not </a:t>
            </a:r>
            <a:br>
              <a:rPr lang="en-GB" sz="3600" dirty="0"/>
            </a:br>
            <a:r>
              <a:rPr lang="en-GB" sz="3600" dirty="0"/>
              <a:t>sure </a:t>
            </a:r>
            <a:br>
              <a:rPr lang="en-GB" sz="3600" dirty="0"/>
            </a:br>
            <a:r>
              <a:rPr lang="en-GB" sz="3600" dirty="0"/>
              <a:t>what to choose for his GCSE options.</a:t>
            </a:r>
          </a:p>
          <a:p>
            <a:r>
              <a:rPr lang="en-GB" sz="3600" dirty="0"/>
              <a:t>He has no idea what to choose</a:t>
            </a:r>
          </a:p>
          <a:p>
            <a:r>
              <a:rPr lang="en-GB" sz="3600" dirty="0"/>
              <a:t>What pathway should he choose?</a:t>
            </a:r>
          </a:p>
          <a:p>
            <a:r>
              <a:rPr lang="en-GB" sz="3600" dirty="0"/>
              <a:t>What subjects? </a:t>
            </a:r>
          </a:p>
        </p:txBody>
      </p:sp>
      <p:pic>
        <p:nvPicPr>
          <p:cNvPr id="5" name="Picture 4" descr="A picture containing clipart&#10;&#10;Description automatically generated">
            <a:extLst>
              <a:ext uri="{FF2B5EF4-FFF2-40B4-BE49-F238E27FC236}">
                <a16:creationId xmlns:a16="http://schemas.microsoft.com/office/drawing/2014/main" id="{86A8F0D4-110A-AAA5-FB3B-ECFC6ACBF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422" y="3531980"/>
            <a:ext cx="1447800" cy="3111500"/>
          </a:xfrm>
          <a:prstGeom prst="rect">
            <a:avLst/>
          </a:prstGeom>
        </p:spPr>
      </p:pic>
    </p:spTree>
    <p:extLst>
      <p:ext uri="{BB962C8B-B14F-4D97-AF65-F5344CB8AC3E}">
        <p14:creationId xmlns:p14="http://schemas.microsoft.com/office/powerpoint/2010/main" val="117639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449A5B-2C1B-FA57-8E0A-82653A85FB85}"/>
              </a:ext>
            </a:extLst>
          </p:cNvPr>
          <p:cNvPicPr>
            <a:picLocks noChangeAspect="1"/>
          </p:cNvPicPr>
          <p:nvPr/>
        </p:nvPicPr>
        <p:blipFill>
          <a:blip r:embed="rId3"/>
          <a:stretch>
            <a:fillRect/>
          </a:stretch>
        </p:blipFill>
        <p:spPr>
          <a:xfrm>
            <a:off x="3032448" y="3734122"/>
            <a:ext cx="6751481" cy="3059784"/>
          </a:xfrm>
          <a:prstGeom prst="rect">
            <a:avLst/>
          </a:prstGeom>
        </p:spPr>
      </p:pic>
      <p:sp>
        <p:nvSpPr>
          <p:cNvPr id="2" name="Title 1">
            <a:extLst>
              <a:ext uri="{FF2B5EF4-FFF2-40B4-BE49-F238E27FC236}">
                <a16:creationId xmlns:a16="http://schemas.microsoft.com/office/drawing/2014/main" id="{1B3057F9-1932-4563-982F-0EFF5C51E2BF}"/>
              </a:ext>
            </a:extLst>
          </p:cNvPr>
          <p:cNvSpPr>
            <a:spLocks noGrp="1"/>
          </p:cNvSpPr>
          <p:nvPr>
            <p:ph type="title"/>
          </p:nvPr>
        </p:nvSpPr>
        <p:spPr/>
        <p:txBody>
          <a:bodyPr/>
          <a:lstStyle/>
          <a:p>
            <a:r>
              <a:rPr lang="en-GB" dirty="0"/>
              <a:t>Gold, Green or Purple?</a:t>
            </a:r>
          </a:p>
        </p:txBody>
      </p:sp>
      <p:sp>
        <p:nvSpPr>
          <p:cNvPr id="3" name="Content Placeholder 2">
            <a:extLst>
              <a:ext uri="{FF2B5EF4-FFF2-40B4-BE49-F238E27FC236}">
                <a16:creationId xmlns:a16="http://schemas.microsoft.com/office/drawing/2014/main" id="{4E5AE0E8-6750-40F0-A0E2-4E81EA649BC3}"/>
              </a:ext>
            </a:extLst>
          </p:cNvPr>
          <p:cNvSpPr>
            <a:spLocks noGrp="1"/>
          </p:cNvSpPr>
          <p:nvPr>
            <p:ph idx="1"/>
          </p:nvPr>
        </p:nvSpPr>
        <p:spPr>
          <a:xfrm>
            <a:off x="1251678" y="1158241"/>
            <a:ext cx="10178322" cy="2795450"/>
          </a:xfrm>
        </p:spPr>
        <p:txBody>
          <a:bodyPr/>
          <a:lstStyle/>
          <a:p>
            <a:r>
              <a:rPr lang="en-GB" dirty="0"/>
              <a:t>Firstly, Peter looks through the prospectus and looks at all the subjects he can do in school, or out of school at the SRC. He talks to his mum and older brother about what they think would suit him. </a:t>
            </a:r>
          </a:p>
          <a:p>
            <a:r>
              <a:rPr lang="en-GB" dirty="0"/>
              <a:t>After attending the year 10 options day with his mum, and talking to his teachers, he is leaning towards the </a:t>
            </a:r>
            <a:r>
              <a:rPr lang="en-GB" b="1" dirty="0"/>
              <a:t>gold</a:t>
            </a:r>
            <a:r>
              <a:rPr lang="en-GB" dirty="0"/>
              <a:t> pathway as he feels he will do better doing 7 GCSEs rather than 9. He doesn’t want to go to the SRC.</a:t>
            </a:r>
          </a:p>
          <a:p>
            <a:r>
              <a:rPr lang="en-GB" dirty="0"/>
              <a:t> SOLUTION! Considers Occupational studies route in school</a:t>
            </a:r>
          </a:p>
        </p:txBody>
      </p:sp>
      <p:sp>
        <p:nvSpPr>
          <p:cNvPr id="6" name="TextBox 5">
            <a:extLst>
              <a:ext uri="{FF2B5EF4-FFF2-40B4-BE49-F238E27FC236}">
                <a16:creationId xmlns:a16="http://schemas.microsoft.com/office/drawing/2014/main" id="{E485B387-9162-6062-3EDF-C54B4751C13B}"/>
              </a:ext>
            </a:extLst>
          </p:cNvPr>
          <p:cNvSpPr txBox="1"/>
          <p:nvPr/>
        </p:nvSpPr>
        <p:spPr>
          <a:xfrm>
            <a:off x="9021935" y="4192032"/>
            <a:ext cx="539932" cy="461665"/>
          </a:xfrm>
          <a:prstGeom prst="rect">
            <a:avLst/>
          </a:prstGeom>
          <a:noFill/>
        </p:spPr>
        <p:txBody>
          <a:bodyPr wrap="square" rtlCol="0">
            <a:spAutoFit/>
          </a:bodyPr>
          <a:lstStyle/>
          <a:p>
            <a:r>
              <a:rPr lang="en-US" sz="2400" dirty="0"/>
              <a:t>✓</a:t>
            </a:r>
          </a:p>
        </p:txBody>
      </p:sp>
      <p:sp>
        <p:nvSpPr>
          <p:cNvPr id="7" name="Left Arrow 6">
            <a:extLst>
              <a:ext uri="{FF2B5EF4-FFF2-40B4-BE49-F238E27FC236}">
                <a16:creationId xmlns:a16="http://schemas.microsoft.com/office/drawing/2014/main" id="{59CAAE5C-2F71-A930-9E22-EDA240BF61D8}"/>
              </a:ext>
            </a:extLst>
          </p:cNvPr>
          <p:cNvSpPr/>
          <p:nvPr/>
        </p:nvSpPr>
        <p:spPr>
          <a:xfrm>
            <a:off x="9849244" y="4120297"/>
            <a:ext cx="1175657"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1618AC-E640-D7FA-5195-2BD9F418A5EB}"/>
              </a:ext>
            </a:extLst>
          </p:cNvPr>
          <p:cNvSpPr txBox="1"/>
          <p:nvPr/>
        </p:nvSpPr>
        <p:spPr>
          <a:xfrm>
            <a:off x="5528856" y="6386477"/>
            <a:ext cx="539932" cy="461665"/>
          </a:xfrm>
          <a:prstGeom prst="rect">
            <a:avLst/>
          </a:prstGeom>
          <a:noFill/>
        </p:spPr>
        <p:txBody>
          <a:bodyPr wrap="square" rtlCol="0">
            <a:spAutoFit/>
          </a:bodyPr>
          <a:lstStyle/>
          <a:p>
            <a:r>
              <a:rPr lang="en-US" sz="2400" dirty="0"/>
              <a:t>✓</a:t>
            </a:r>
          </a:p>
        </p:txBody>
      </p:sp>
      <p:sp>
        <p:nvSpPr>
          <p:cNvPr id="9" name="TextBox 8">
            <a:extLst>
              <a:ext uri="{FF2B5EF4-FFF2-40B4-BE49-F238E27FC236}">
                <a16:creationId xmlns:a16="http://schemas.microsoft.com/office/drawing/2014/main" id="{6DD71217-F90A-143D-A5B4-724701332B3A}"/>
              </a:ext>
            </a:extLst>
          </p:cNvPr>
          <p:cNvSpPr txBox="1"/>
          <p:nvPr/>
        </p:nvSpPr>
        <p:spPr>
          <a:xfrm>
            <a:off x="9243997" y="5825042"/>
            <a:ext cx="539932" cy="461665"/>
          </a:xfrm>
          <a:prstGeom prst="rect">
            <a:avLst/>
          </a:prstGeom>
          <a:noFill/>
        </p:spPr>
        <p:txBody>
          <a:bodyPr wrap="square" rtlCol="0">
            <a:spAutoFit/>
          </a:bodyPr>
          <a:lstStyle/>
          <a:p>
            <a:r>
              <a:rPr lang="en-US" sz="2400" dirty="0"/>
              <a:t>✓</a:t>
            </a:r>
          </a:p>
        </p:txBody>
      </p:sp>
      <p:sp>
        <p:nvSpPr>
          <p:cNvPr id="10" name="TextBox 9">
            <a:extLst>
              <a:ext uri="{FF2B5EF4-FFF2-40B4-BE49-F238E27FC236}">
                <a16:creationId xmlns:a16="http://schemas.microsoft.com/office/drawing/2014/main" id="{0A808EA6-0F6D-D59A-B827-9935B7565635}"/>
              </a:ext>
            </a:extLst>
          </p:cNvPr>
          <p:cNvSpPr txBox="1"/>
          <p:nvPr/>
        </p:nvSpPr>
        <p:spPr>
          <a:xfrm>
            <a:off x="9105128" y="6386477"/>
            <a:ext cx="539932" cy="461665"/>
          </a:xfrm>
          <a:prstGeom prst="rect">
            <a:avLst/>
          </a:prstGeom>
          <a:noFill/>
        </p:spPr>
        <p:txBody>
          <a:bodyPr wrap="square" rtlCol="0">
            <a:spAutoFit/>
          </a:bodyPr>
          <a:lstStyle/>
          <a:p>
            <a:r>
              <a:rPr lang="en-US" sz="2400" dirty="0"/>
              <a:t>✓</a:t>
            </a:r>
          </a:p>
        </p:txBody>
      </p:sp>
      <p:sp>
        <p:nvSpPr>
          <p:cNvPr id="11" name="Left Arrow 10">
            <a:extLst>
              <a:ext uri="{FF2B5EF4-FFF2-40B4-BE49-F238E27FC236}">
                <a16:creationId xmlns:a16="http://schemas.microsoft.com/office/drawing/2014/main" id="{2458A7B3-BCF9-F7FD-5785-47332C2566BC}"/>
              </a:ext>
            </a:extLst>
          </p:cNvPr>
          <p:cNvSpPr/>
          <p:nvPr/>
        </p:nvSpPr>
        <p:spPr>
          <a:xfrm>
            <a:off x="10019136" y="6055875"/>
            <a:ext cx="1175657"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1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958C-2185-31B2-48D9-2F34142293CE}"/>
              </a:ext>
            </a:extLst>
          </p:cNvPr>
          <p:cNvSpPr>
            <a:spLocks noGrp="1"/>
          </p:cNvSpPr>
          <p:nvPr>
            <p:ph type="title"/>
          </p:nvPr>
        </p:nvSpPr>
        <p:spPr>
          <a:xfrm>
            <a:off x="1251679" y="645106"/>
            <a:ext cx="3384329" cy="5421435"/>
          </a:xfrm>
        </p:spPr>
        <p:txBody>
          <a:bodyPr anchor="ctr">
            <a:normAutofit/>
          </a:bodyPr>
          <a:lstStyle/>
          <a:p>
            <a:r>
              <a:rPr lang="en-US" sz="4000"/>
              <a:t>We are all different!</a:t>
            </a:r>
          </a:p>
        </p:txBody>
      </p:sp>
      <p:graphicFrame>
        <p:nvGraphicFramePr>
          <p:cNvPr id="5" name="Content Placeholder 2">
            <a:extLst>
              <a:ext uri="{FF2B5EF4-FFF2-40B4-BE49-F238E27FC236}">
                <a16:creationId xmlns:a16="http://schemas.microsoft.com/office/drawing/2014/main" id="{684FD653-3FCD-DE44-C9B2-EEB81CC0D8DF}"/>
              </a:ext>
            </a:extLst>
          </p:cNvPr>
          <p:cNvGraphicFramePr>
            <a:graphicFrameLocks noGrp="1"/>
          </p:cNvGraphicFramePr>
          <p:nvPr>
            <p:ph idx="1"/>
            <p:extLst>
              <p:ext uri="{D42A27DB-BD31-4B8C-83A1-F6EECF244321}">
                <p14:modId xmlns:p14="http://schemas.microsoft.com/office/powerpoint/2010/main" val="3959359950"/>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70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E1446F13-E562-4D54-8585-A012A5096397}"/>
              </a:ext>
            </a:extLst>
          </p:cNvPr>
          <p:cNvSpPr>
            <a:spLocks noGrp="1"/>
          </p:cNvSpPr>
          <p:nvPr>
            <p:ph type="title"/>
          </p:nvPr>
        </p:nvSpPr>
        <p:spPr>
          <a:xfrm>
            <a:off x="754144" y="484631"/>
            <a:ext cx="6340519" cy="1638469"/>
          </a:xfrm>
        </p:spPr>
        <p:txBody>
          <a:bodyPr>
            <a:normAutofit/>
          </a:bodyPr>
          <a:lstStyle/>
          <a:p>
            <a:r>
              <a:rPr lang="en-GB" dirty="0"/>
              <a:t>What should you do now?</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B25D50F-A43F-4064-9E98-47FAC6A11E3C}"/>
              </a:ext>
            </a:extLst>
          </p:cNvPr>
          <p:cNvSpPr>
            <a:spLocks noGrp="1"/>
          </p:cNvSpPr>
          <p:nvPr>
            <p:ph idx="1"/>
          </p:nvPr>
        </p:nvSpPr>
        <p:spPr>
          <a:xfrm>
            <a:off x="765051" y="1933304"/>
            <a:ext cx="6306309" cy="4440064"/>
          </a:xfrm>
        </p:spPr>
        <p:txBody>
          <a:bodyPr>
            <a:normAutofit fontScale="92500" lnSpcReduction="20000"/>
          </a:bodyPr>
          <a:lstStyle/>
          <a:p>
            <a:r>
              <a:rPr lang="en-GB" sz="2400" dirty="0">
                <a:solidFill>
                  <a:schemeClr val="tx1"/>
                </a:solidFill>
              </a:rPr>
              <a:t>Look through the prospectus</a:t>
            </a:r>
          </a:p>
          <a:p>
            <a:r>
              <a:rPr lang="en-GB" sz="2400" dirty="0">
                <a:solidFill>
                  <a:schemeClr val="tx1"/>
                </a:solidFill>
              </a:rPr>
              <a:t>Talk to family, teachers, and more teachers! </a:t>
            </a:r>
          </a:p>
          <a:p>
            <a:r>
              <a:rPr lang="en-GB" sz="2400" dirty="0">
                <a:solidFill>
                  <a:schemeClr val="tx1"/>
                </a:solidFill>
              </a:rPr>
              <a:t>Consider what will best suit you. Not what others are thinking of doing.</a:t>
            </a:r>
          </a:p>
          <a:p>
            <a:r>
              <a:rPr lang="en-GB" sz="2400" dirty="0">
                <a:solidFill>
                  <a:schemeClr val="tx1"/>
                </a:solidFill>
              </a:rPr>
              <a:t>Choose your pathway</a:t>
            </a:r>
          </a:p>
          <a:p>
            <a:r>
              <a:rPr lang="en-GB" sz="2400" dirty="0">
                <a:solidFill>
                  <a:schemeClr val="tx1"/>
                </a:solidFill>
              </a:rPr>
              <a:t>Choose your options within that pathway</a:t>
            </a:r>
          </a:p>
          <a:p>
            <a:r>
              <a:rPr lang="en-GB" sz="2400" dirty="0">
                <a:solidFill>
                  <a:schemeClr val="tx1"/>
                </a:solidFill>
              </a:rPr>
              <a:t>If still not sure talk to Mrs Devlin or the careers advisor. </a:t>
            </a:r>
          </a:p>
          <a:p>
            <a:r>
              <a:rPr lang="en-GB" sz="2400" dirty="0">
                <a:solidFill>
                  <a:schemeClr val="tx1"/>
                </a:solidFill>
              </a:rPr>
              <a:t>If you are not sure about the process, talk to Mr Brown!</a:t>
            </a:r>
          </a:p>
          <a:p>
            <a:r>
              <a:rPr lang="en-GB" sz="2400" dirty="0">
                <a:solidFill>
                  <a:schemeClr val="tx1"/>
                </a:solidFill>
              </a:rPr>
              <a:t>We look forward to seeing you and your parents on 30</a:t>
            </a:r>
            <a:r>
              <a:rPr lang="en-GB" sz="2400" baseline="30000" dirty="0">
                <a:solidFill>
                  <a:schemeClr val="tx1"/>
                </a:solidFill>
              </a:rPr>
              <a:t>th</a:t>
            </a:r>
            <a:r>
              <a:rPr lang="en-GB" sz="2400" dirty="0">
                <a:solidFill>
                  <a:schemeClr val="tx1"/>
                </a:solidFill>
              </a:rPr>
              <a:t> of January. </a:t>
            </a:r>
          </a:p>
        </p:txBody>
      </p:sp>
      <p:pic>
        <p:nvPicPr>
          <p:cNvPr id="7" name="Graphic 6" descr="Chat Bubble">
            <a:extLst>
              <a:ext uri="{FF2B5EF4-FFF2-40B4-BE49-F238E27FC236}">
                <a16:creationId xmlns:a16="http://schemas.microsoft.com/office/drawing/2014/main" id="{2E696EA7-7922-E06A-9C00-CBC53A69C4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05870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E1A7BC7-DB2E-8B42-0A67-99D2980EE9C5}"/>
              </a:ext>
            </a:extLst>
          </p:cNvPr>
          <p:cNvSpPr txBox="1"/>
          <p:nvPr/>
        </p:nvSpPr>
        <p:spPr>
          <a:xfrm>
            <a:off x="10844" y="993238"/>
            <a:ext cx="6861940" cy="450462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9600" cap="all" spc="800" dirty="0">
                <a:solidFill>
                  <a:schemeClr val="tx2"/>
                </a:solidFill>
                <a:latin typeface="+mj-lt"/>
                <a:ea typeface="+mj-ea"/>
                <a:cs typeface="+mj-cs"/>
              </a:rPr>
              <a:t>Any Questions? </a:t>
            </a:r>
          </a:p>
        </p:txBody>
      </p:sp>
      <p:sp>
        <p:nvSpPr>
          <p:cNvPr id="14" name="Freeform: Shape 13">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3D black question marks with one yellow question mark">
            <a:extLst>
              <a:ext uri="{FF2B5EF4-FFF2-40B4-BE49-F238E27FC236}">
                <a16:creationId xmlns:a16="http://schemas.microsoft.com/office/drawing/2014/main" id="{FC896F88-776D-9B68-DE63-1FDA4D060929}"/>
              </a:ext>
            </a:extLst>
          </p:cNvPr>
          <p:cNvPicPr>
            <a:picLocks noChangeAspect="1"/>
          </p:cNvPicPr>
          <p:nvPr/>
        </p:nvPicPr>
        <p:blipFill rotWithShape="1">
          <a:blip r:embed="rId2"/>
          <a:srcRect l="47376" r="24509"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36869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83D4B08B-53A4-4690-AEE2-AB4D00CBFD3B}"/>
              </a:ext>
            </a:extLst>
          </p:cNvPr>
          <p:cNvSpPr>
            <a:spLocks noGrp="1"/>
          </p:cNvSpPr>
          <p:nvPr>
            <p:ph type="title"/>
          </p:nvPr>
        </p:nvSpPr>
        <p:spPr>
          <a:xfrm>
            <a:off x="931933" y="1162940"/>
            <a:ext cx="4515598" cy="4532120"/>
          </a:xfrm>
        </p:spPr>
        <p:txBody>
          <a:bodyPr anchor="ctr">
            <a:normAutofit/>
          </a:bodyPr>
          <a:lstStyle/>
          <a:p>
            <a:r>
              <a:rPr lang="en-GB" sz="4400" dirty="0">
                <a:solidFill>
                  <a:srgbClr val="2A1A00"/>
                </a:solidFill>
              </a:rPr>
              <a:t>What you must do first!</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2060946-236D-4D4B-8870-030B44B1730D}"/>
              </a:ext>
            </a:extLst>
          </p:cNvPr>
          <p:cNvSpPr>
            <a:spLocks noGrp="1"/>
          </p:cNvSpPr>
          <p:nvPr>
            <p:ph idx="1"/>
          </p:nvPr>
        </p:nvSpPr>
        <p:spPr>
          <a:xfrm>
            <a:off x="6749271" y="116378"/>
            <a:ext cx="4680729" cy="6591993"/>
          </a:xfrm>
        </p:spPr>
        <p:txBody>
          <a:bodyPr anchor="ctr">
            <a:normAutofit/>
          </a:bodyPr>
          <a:lstStyle/>
          <a:p>
            <a:r>
              <a:rPr lang="en-GB" sz="2800" dirty="0"/>
              <a:t>Look at the prospectus. </a:t>
            </a:r>
            <a:r>
              <a:rPr lang="en-GB" sz="2800" dirty="0">
                <a:hlinkClick r:id="rId3"/>
              </a:rPr>
              <a:t>http://www.stlouis.org.uk/options.php</a:t>
            </a:r>
            <a:endParaRPr lang="en-GB" sz="2800" dirty="0"/>
          </a:p>
          <a:p>
            <a:r>
              <a:rPr lang="en-GB" sz="2800" dirty="0"/>
              <a:t>Read page 1 of the options sheet</a:t>
            </a:r>
          </a:p>
          <a:p>
            <a:r>
              <a:rPr lang="en-GB" sz="2800" dirty="0"/>
              <a:t>This details</a:t>
            </a:r>
          </a:p>
          <a:p>
            <a:pPr lvl="1"/>
            <a:r>
              <a:rPr lang="en-GB" sz="2400" dirty="0"/>
              <a:t>The difference between the green and purple pathways</a:t>
            </a:r>
          </a:p>
          <a:p>
            <a:pPr lvl="1"/>
            <a:r>
              <a:rPr lang="en-GB" sz="2400" dirty="0"/>
              <a:t>What all students MUST take</a:t>
            </a:r>
          </a:p>
          <a:p>
            <a:pPr lvl="1"/>
            <a:r>
              <a:rPr lang="en-GB" sz="2400" dirty="0"/>
              <a:t>Combinations of subjects that are not allowed</a:t>
            </a:r>
          </a:p>
        </p:txBody>
      </p:sp>
    </p:spTree>
    <p:extLst>
      <p:ext uri="{BB962C8B-B14F-4D97-AF65-F5344CB8AC3E}">
        <p14:creationId xmlns:p14="http://schemas.microsoft.com/office/powerpoint/2010/main" val="2594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DF18-8DCA-42FE-816A-980F3715C6FC}"/>
              </a:ext>
            </a:extLst>
          </p:cNvPr>
          <p:cNvSpPr>
            <a:spLocks noGrp="1"/>
          </p:cNvSpPr>
          <p:nvPr>
            <p:ph type="title"/>
          </p:nvPr>
        </p:nvSpPr>
        <p:spPr/>
        <p:txBody>
          <a:bodyPr/>
          <a:lstStyle/>
          <a:p>
            <a:r>
              <a:rPr lang="en-GB" dirty="0"/>
              <a:t>Subject combinations that are not allowed</a:t>
            </a:r>
          </a:p>
        </p:txBody>
      </p:sp>
      <p:graphicFrame>
        <p:nvGraphicFramePr>
          <p:cNvPr id="5" name="Content Placeholder 2">
            <a:extLst>
              <a:ext uri="{FF2B5EF4-FFF2-40B4-BE49-F238E27FC236}">
                <a16:creationId xmlns:a16="http://schemas.microsoft.com/office/drawing/2014/main" id="{B8744144-80B8-8981-60EB-F44B1089A555}"/>
              </a:ext>
            </a:extLst>
          </p:cNvPr>
          <p:cNvGraphicFramePr>
            <a:graphicFrameLocks noGrp="1"/>
          </p:cNvGraphicFramePr>
          <p:nvPr>
            <p:ph idx="1"/>
            <p:extLst>
              <p:ext uri="{D42A27DB-BD31-4B8C-83A1-F6EECF244321}">
                <p14:modId xmlns:p14="http://schemas.microsoft.com/office/powerpoint/2010/main" val="3444538339"/>
              </p:ext>
            </p:extLst>
          </p:nvPr>
        </p:nvGraphicFramePr>
        <p:xfrm>
          <a:off x="1251678" y="1874517"/>
          <a:ext cx="10178322" cy="479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57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C692-6A03-4C82-81DF-35F441E31C6C}"/>
              </a:ext>
            </a:extLst>
          </p:cNvPr>
          <p:cNvSpPr>
            <a:spLocks noGrp="1"/>
          </p:cNvSpPr>
          <p:nvPr>
            <p:ph type="title"/>
          </p:nvPr>
        </p:nvSpPr>
        <p:spPr/>
        <p:txBody>
          <a:bodyPr/>
          <a:lstStyle/>
          <a:p>
            <a:r>
              <a:rPr lang="en-GB" dirty="0"/>
              <a:t>Scenario 1</a:t>
            </a:r>
          </a:p>
        </p:txBody>
      </p:sp>
      <p:sp>
        <p:nvSpPr>
          <p:cNvPr id="3" name="Content Placeholder 2">
            <a:extLst>
              <a:ext uri="{FF2B5EF4-FFF2-40B4-BE49-F238E27FC236}">
                <a16:creationId xmlns:a16="http://schemas.microsoft.com/office/drawing/2014/main" id="{2A739E77-61B0-41EC-877C-60493095F3CF}"/>
              </a:ext>
            </a:extLst>
          </p:cNvPr>
          <p:cNvSpPr>
            <a:spLocks noGrp="1"/>
          </p:cNvSpPr>
          <p:nvPr>
            <p:ph idx="1"/>
          </p:nvPr>
        </p:nvSpPr>
        <p:spPr>
          <a:xfrm>
            <a:off x="1251678" y="1874517"/>
            <a:ext cx="10178322" cy="4534596"/>
          </a:xfrm>
        </p:spPr>
        <p:txBody>
          <a:bodyPr>
            <a:normAutofit fontScale="92500"/>
          </a:bodyPr>
          <a:lstStyle/>
          <a:p>
            <a:r>
              <a:rPr lang="en-GB" sz="2800" dirty="0"/>
              <a:t>Jane is doing well in Junior school. She does well in class tests and exams. She is averaging somewhere around a B grade in all her subjects.</a:t>
            </a:r>
          </a:p>
          <a:p>
            <a:r>
              <a:rPr lang="en-GB" sz="2800" dirty="0"/>
              <a:t>Jane really enjoys creative subjects such as Art, she has an interest in Science and enjoys learning about the human body and she likes History.</a:t>
            </a:r>
          </a:p>
          <a:p>
            <a:r>
              <a:rPr lang="en-GB" sz="2800" dirty="0"/>
              <a:t>Jane isn’t sure what she wants to do when she leaves school, but she does have an interest in nursing or social work. </a:t>
            </a:r>
          </a:p>
          <a:p>
            <a:r>
              <a:rPr lang="en-GB" sz="2800" dirty="0"/>
              <a:t>What pathway should she choose?</a:t>
            </a:r>
          </a:p>
          <a:p>
            <a:r>
              <a:rPr lang="en-GB" sz="2800" dirty="0"/>
              <a:t>What subjects should she choose?</a:t>
            </a:r>
          </a:p>
        </p:txBody>
      </p:sp>
      <p:pic>
        <p:nvPicPr>
          <p:cNvPr id="5" name="Picture 4" descr="A picture containing text, doll, clipart&#10;&#10;Description automatically generated">
            <a:extLst>
              <a:ext uri="{FF2B5EF4-FFF2-40B4-BE49-F238E27FC236}">
                <a16:creationId xmlns:a16="http://schemas.microsoft.com/office/drawing/2014/main" id="{331B10F7-E197-75F2-4E5C-4B3F6966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241074"/>
            <a:ext cx="883351" cy="2616926"/>
          </a:xfrm>
          <a:prstGeom prst="rect">
            <a:avLst/>
          </a:prstGeom>
        </p:spPr>
      </p:pic>
    </p:spTree>
    <p:extLst>
      <p:ext uri="{BB962C8B-B14F-4D97-AF65-F5344CB8AC3E}">
        <p14:creationId xmlns:p14="http://schemas.microsoft.com/office/powerpoint/2010/main" val="92018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3493DD-A621-81C7-2E92-DE06FC62397C}"/>
              </a:ext>
            </a:extLst>
          </p:cNvPr>
          <p:cNvSpPr txBox="1"/>
          <p:nvPr/>
        </p:nvSpPr>
        <p:spPr>
          <a:xfrm>
            <a:off x="5338355" y="653142"/>
            <a:ext cx="6235337" cy="6401753"/>
          </a:xfrm>
          <a:prstGeom prst="rect">
            <a:avLst/>
          </a:prstGeom>
          <a:noFill/>
        </p:spPr>
        <p:txBody>
          <a:bodyPr wrap="square" rtlCol="0">
            <a:spAutoFit/>
          </a:bodyPr>
          <a:lstStyle/>
          <a:p>
            <a:pPr marL="285750" indent="-285750">
              <a:buFont typeface="Arial" panose="020B0604020202020204" pitchFamily="34" charset="0"/>
              <a:buChar char="•"/>
            </a:pPr>
            <a:r>
              <a:rPr lang="en-US" sz="2800" dirty="0"/>
              <a:t>Page 14 of the prospectus has a good side by side comparison of the differences between the pathways</a:t>
            </a:r>
          </a:p>
          <a:p>
            <a:pPr marL="285750" indent="-285750">
              <a:buFont typeface="Arial" panose="020B0604020202020204" pitchFamily="34" charset="0"/>
              <a:buChar char="•"/>
            </a:pPr>
            <a:r>
              <a:rPr lang="en-US" sz="2800" dirty="0"/>
              <a:t>If Jane wants to become a nurse or work in social care, she would be advised to chose the green or purple pathway</a:t>
            </a:r>
          </a:p>
          <a:p>
            <a:pPr marL="285750" indent="-285750">
              <a:buFont typeface="Arial" panose="020B0604020202020204" pitchFamily="34" charset="0"/>
              <a:buChar char="•"/>
            </a:pPr>
            <a:r>
              <a:rPr lang="en-US" sz="2800" dirty="0"/>
              <a:t>In the green and purple pathway Jane can choose single or double award science. </a:t>
            </a:r>
          </a:p>
          <a:p>
            <a:pPr marL="285750" indent="-285750">
              <a:buFont typeface="Arial" panose="020B0604020202020204" pitchFamily="34" charset="0"/>
              <a:buChar char="•"/>
            </a:pPr>
            <a:r>
              <a:rPr lang="en-US" sz="2800" dirty="0"/>
              <a:t>In the gold pathway she can only do Applied Science.</a:t>
            </a:r>
          </a:p>
          <a:p>
            <a:pPr marL="285750" indent="-285750">
              <a:buFont typeface="Arial" panose="020B0604020202020204" pitchFamily="34" charset="0"/>
              <a:buChar char="•"/>
            </a:pPr>
            <a:r>
              <a:rPr lang="en-US" sz="2800" dirty="0"/>
              <a:t>Will that be enough to help her become a nurse? Ask </a:t>
            </a:r>
            <a:r>
              <a:rPr lang="en-US" sz="2800" dirty="0" err="1"/>
              <a:t>Mrs</a:t>
            </a:r>
            <a:r>
              <a:rPr lang="en-US" sz="2800" dirty="0"/>
              <a:t> Devlin!!!</a:t>
            </a:r>
          </a:p>
          <a:p>
            <a:endParaRPr lang="en-US" dirty="0"/>
          </a:p>
        </p:txBody>
      </p:sp>
      <p:pic>
        <p:nvPicPr>
          <p:cNvPr id="3" name="Picture 2">
            <a:extLst>
              <a:ext uri="{FF2B5EF4-FFF2-40B4-BE49-F238E27FC236}">
                <a16:creationId xmlns:a16="http://schemas.microsoft.com/office/drawing/2014/main" id="{78003D93-88C1-6ED3-E590-7C0DB0E1CCDE}"/>
              </a:ext>
            </a:extLst>
          </p:cNvPr>
          <p:cNvPicPr>
            <a:picLocks noChangeAspect="1"/>
          </p:cNvPicPr>
          <p:nvPr/>
        </p:nvPicPr>
        <p:blipFill>
          <a:blip r:embed="rId3"/>
          <a:stretch>
            <a:fillRect/>
          </a:stretch>
        </p:blipFill>
        <p:spPr>
          <a:xfrm>
            <a:off x="0" y="0"/>
            <a:ext cx="4605477" cy="6858000"/>
          </a:xfrm>
          <a:prstGeom prst="rect">
            <a:avLst/>
          </a:prstGeom>
        </p:spPr>
      </p:pic>
    </p:spTree>
    <p:extLst>
      <p:ext uri="{BB962C8B-B14F-4D97-AF65-F5344CB8AC3E}">
        <p14:creationId xmlns:p14="http://schemas.microsoft.com/office/powerpoint/2010/main" val="312253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p:txBody>
          <a:bodyPr/>
          <a:lstStyle/>
          <a:p>
            <a:r>
              <a:rPr lang="en-US" dirty="0" err="1"/>
              <a:t>PUrple</a:t>
            </a:r>
            <a:r>
              <a:rPr lang="en-US" dirty="0"/>
              <a:t> pathway it is! Or…. </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271451"/>
            <a:ext cx="10178322" cy="1706880"/>
          </a:xfrm>
        </p:spPr>
        <p:txBody>
          <a:bodyPr>
            <a:noAutofit/>
          </a:bodyPr>
          <a:lstStyle/>
          <a:p>
            <a:r>
              <a:rPr lang="en-US" sz="2600" dirty="0"/>
              <a:t>So Jane, after getting advice, has decided that the purple pathway would best meet her needs. </a:t>
            </a:r>
          </a:p>
          <a:p>
            <a:r>
              <a:rPr lang="en-US" sz="2600" dirty="0"/>
              <a:t>In the Purple pathway, English Literature is mandatory</a:t>
            </a:r>
          </a:p>
        </p:txBody>
      </p:sp>
      <p:sp>
        <p:nvSpPr>
          <p:cNvPr id="6" name="Content Placeholder 2">
            <a:extLst>
              <a:ext uri="{FF2B5EF4-FFF2-40B4-BE49-F238E27FC236}">
                <a16:creationId xmlns:a16="http://schemas.microsoft.com/office/drawing/2014/main" id="{49B5446E-4587-8C1C-472C-06F7EC29834A}"/>
              </a:ext>
            </a:extLst>
          </p:cNvPr>
          <p:cNvSpPr txBox="1">
            <a:spLocks/>
          </p:cNvSpPr>
          <p:nvPr/>
        </p:nvSpPr>
        <p:spPr>
          <a:xfrm>
            <a:off x="1247873" y="3293706"/>
            <a:ext cx="10178322" cy="314628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600" dirty="0"/>
              <a:t>Therefore, Jane talks to her English teacher, Miss King, and Miss King advises her that she might find English Literature difficult. </a:t>
            </a:r>
          </a:p>
          <a:p>
            <a:r>
              <a:rPr lang="en-US" sz="2600" dirty="0"/>
              <a:t>Particularly as Jane would be studying a total of 10 subjects which she might struggle with. </a:t>
            </a:r>
          </a:p>
          <a:p>
            <a:r>
              <a:rPr lang="en-US" sz="2600" dirty="0"/>
              <a:t>Jane changes her mind and decides to follow the </a:t>
            </a:r>
            <a:r>
              <a:rPr lang="en-US" sz="2600" b="1" dirty="0"/>
              <a:t>green</a:t>
            </a:r>
            <a:r>
              <a:rPr lang="en-US" sz="2600" dirty="0"/>
              <a:t> pathway. She will still be able to get 9 GCSEs and can pick subjects that she likes.  </a:t>
            </a:r>
          </a:p>
        </p:txBody>
      </p:sp>
    </p:spTree>
    <p:extLst>
      <p:ext uri="{BB962C8B-B14F-4D97-AF65-F5344CB8AC3E}">
        <p14:creationId xmlns:p14="http://schemas.microsoft.com/office/powerpoint/2010/main" val="20844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p:txBody>
          <a:bodyPr/>
          <a:lstStyle/>
          <a:p>
            <a:r>
              <a:rPr lang="en-US" dirty="0"/>
              <a:t>Science Choice – DA or SA Science? </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750423"/>
            <a:ext cx="10178322" cy="1227908"/>
          </a:xfrm>
        </p:spPr>
        <p:txBody>
          <a:bodyPr>
            <a:noAutofit/>
          </a:bodyPr>
          <a:lstStyle/>
          <a:p>
            <a:r>
              <a:rPr lang="en-US" sz="2600" dirty="0"/>
              <a:t>Jane next looks at the science choices. She has to choose between Single Award OR Double Award.</a:t>
            </a:r>
          </a:p>
        </p:txBody>
      </p:sp>
      <p:sp>
        <p:nvSpPr>
          <p:cNvPr id="6" name="Content Placeholder 2">
            <a:extLst>
              <a:ext uri="{FF2B5EF4-FFF2-40B4-BE49-F238E27FC236}">
                <a16:creationId xmlns:a16="http://schemas.microsoft.com/office/drawing/2014/main" id="{49B5446E-4587-8C1C-472C-06F7EC29834A}"/>
              </a:ext>
            </a:extLst>
          </p:cNvPr>
          <p:cNvSpPr txBox="1">
            <a:spLocks/>
          </p:cNvSpPr>
          <p:nvPr/>
        </p:nvSpPr>
        <p:spPr>
          <a:xfrm>
            <a:off x="1247873" y="5103223"/>
            <a:ext cx="10178322" cy="159366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600" dirty="0"/>
              <a:t>After speaking to Miss Edgar, Jane has been advised to pick Double Award Science. Jane enjoys the subject and is willing to work hard! Jane puts a tick in both Block A and B as DA Science is 2 GCSEs. </a:t>
            </a:r>
          </a:p>
        </p:txBody>
      </p:sp>
      <p:pic>
        <p:nvPicPr>
          <p:cNvPr id="7" name="Picture 6" descr="Table&#10;&#10;Description automatically generated">
            <a:extLst>
              <a:ext uri="{FF2B5EF4-FFF2-40B4-BE49-F238E27FC236}">
                <a16:creationId xmlns:a16="http://schemas.microsoft.com/office/drawing/2014/main" id="{C961DF7A-A41A-5979-D756-03CED9710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599150"/>
            <a:ext cx="7772400" cy="2405140"/>
          </a:xfrm>
          <a:prstGeom prst="rect">
            <a:avLst/>
          </a:prstGeom>
        </p:spPr>
      </p:pic>
      <p:grpSp>
        <p:nvGrpSpPr>
          <p:cNvPr id="10" name="Group 9">
            <a:extLst>
              <a:ext uri="{FF2B5EF4-FFF2-40B4-BE49-F238E27FC236}">
                <a16:creationId xmlns:a16="http://schemas.microsoft.com/office/drawing/2014/main" id="{96DDEA64-D938-0549-2AAF-759D5BC452F9}"/>
              </a:ext>
            </a:extLst>
          </p:cNvPr>
          <p:cNvGrpSpPr/>
          <p:nvPr/>
        </p:nvGrpSpPr>
        <p:grpSpPr>
          <a:xfrm>
            <a:off x="5320936" y="2967335"/>
            <a:ext cx="4567646" cy="472661"/>
            <a:chOff x="5320936" y="2967335"/>
            <a:chExt cx="4567646" cy="472661"/>
          </a:xfrm>
        </p:grpSpPr>
        <p:sp>
          <p:nvSpPr>
            <p:cNvPr id="8" name="TextBox 7">
              <a:extLst>
                <a:ext uri="{FF2B5EF4-FFF2-40B4-BE49-F238E27FC236}">
                  <a16:creationId xmlns:a16="http://schemas.microsoft.com/office/drawing/2014/main" id="{CF4A1BEE-6648-C64E-449D-B2E5C4835E8C}"/>
                </a:ext>
              </a:extLst>
            </p:cNvPr>
            <p:cNvSpPr txBox="1"/>
            <p:nvPr/>
          </p:nvSpPr>
          <p:spPr>
            <a:xfrm>
              <a:off x="5320936" y="2978331"/>
              <a:ext cx="539932" cy="461665"/>
            </a:xfrm>
            <a:prstGeom prst="rect">
              <a:avLst/>
            </a:prstGeom>
            <a:noFill/>
          </p:spPr>
          <p:txBody>
            <a:bodyPr wrap="square" rtlCol="0">
              <a:spAutoFit/>
            </a:bodyPr>
            <a:lstStyle/>
            <a:p>
              <a:r>
                <a:rPr lang="en-US" sz="2400" dirty="0"/>
                <a:t>✓</a:t>
              </a:r>
            </a:p>
          </p:txBody>
        </p:sp>
        <p:sp>
          <p:nvSpPr>
            <p:cNvPr id="9" name="TextBox 8">
              <a:extLst>
                <a:ext uri="{FF2B5EF4-FFF2-40B4-BE49-F238E27FC236}">
                  <a16:creationId xmlns:a16="http://schemas.microsoft.com/office/drawing/2014/main" id="{F4EE41C5-E251-91A6-8C22-64CE7EBFBBE5}"/>
                </a:ext>
              </a:extLst>
            </p:cNvPr>
            <p:cNvSpPr txBox="1"/>
            <p:nvPr/>
          </p:nvSpPr>
          <p:spPr>
            <a:xfrm>
              <a:off x="9348650" y="2967335"/>
              <a:ext cx="539932" cy="461665"/>
            </a:xfrm>
            <a:prstGeom prst="rect">
              <a:avLst/>
            </a:prstGeom>
            <a:noFill/>
          </p:spPr>
          <p:txBody>
            <a:bodyPr wrap="square" rtlCol="0">
              <a:spAutoFit/>
            </a:bodyPr>
            <a:lstStyle/>
            <a:p>
              <a:r>
                <a:rPr lang="en-US" sz="2400" dirty="0"/>
                <a:t>✓</a:t>
              </a:r>
            </a:p>
          </p:txBody>
        </p:sp>
      </p:grpSp>
    </p:spTree>
    <p:extLst>
      <p:ext uri="{BB962C8B-B14F-4D97-AF65-F5344CB8AC3E}">
        <p14:creationId xmlns:p14="http://schemas.microsoft.com/office/powerpoint/2010/main" val="194111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92FF0-6286-E689-A339-ECBAE8454661}"/>
              </a:ext>
            </a:extLst>
          </p:cNvPr>
          <p:cNvPicPr>
            <a:picLocks noChangeAspect="1"/>
          </p:cNvPicPr>
          <p:nvPr/>
        </p:nvPicPr>
        <p:blipFill>
          <a:blip r:embed="rId3"/>
          <a:stretch>
            <a:fillRect/>
          </a:stretch>
        </p:blipFill>
        <p:spPr>
          <a:xfrm>
            <a:off x="1005742" y="2232347"/>
            <a:ext cx="10031225" cy="4496427"/>
          </a:xfrm>
          <a:prstGeom prst="rect">
            <a:avLst/>
          </a:prstGeom>
        </p:spPr>
      </p:pic>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a:xfrm>
            <a:off x="1251678" y="382385"/>
            <a:ext cx="10178322" cy="906373"/>
          </a:xfrm>
        </p:spPr>
        <p:txBody>
          <a:bodyPr/>
          <a:lstStyle/>
          <a:p>
            <a:r>
              <a:rPr lang="en-US" dirty="0"/>
              <a:t>four More Choices!</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201783"/>
            <a:ext cx="10178322" cy="1175657"/>
          </a:xfrm>
        </p:spPr>
        <p:txBody>
          <a:bodyPr>
            <a:noAutofit/>
          </a:bodyPr>
          <a:lstStyle/>
          <a:p>
            <a:r>
              <a:rPr lang="en-US" sz="2600" dirty="0"/>
              <a:t>Jane now has to make four more choices. </a:t>
            </a:r>
          </a:p>
          <a:p>
            <a:r>
              <a:rPr lang="en-US" sz="2600" dirty="0"/>
              <a:t>She chooses the following…</a:t>
            </a:r>
          </a:p>
        </p:txBody>
      </p:sp>
      <p:sp>
        <p:nvSpPr>
          <p:cNvPr id="12" name="TextBox 11">
            <a:extLst>
              <a:ext uri="{FF2B5EF4-FFF2-40B4-BE49-F238E27FC236}">
                <a16:creationId xmlns:a16="http://schemas.microsoft.com/office/drawing/2014/main" id="{9FA7202C-155B-A28A-142D-9FB4D1962E24}"/>
              </a:ext>
            </a:extLst>
          </p:cNvPr>
          <p:cNvSpPr txBox="1"/>
          <p:nvPr/>
        </p:nvSpPr>
        <p:spPr>
          <a:xfrm>
            <a:off x="3335381" y="2433709"/>
            <a:ext cx="539932" cy="461665"/>
          </a:xfrm>
          <a:prstGeom prst="rect">
            <a:avLst/>
          </a:prstGeom>
          <a:noFill/>
        </p:spPr>
        <p:txBody>
          <a:bodyPr wrap="square" rtlCol="0">
            <a:spAutoFit/>
          </a:bodyPr>
          <a:lstStyle/>
          <a:p>
            <a:r>
              <a:rPr lang="en-US" sz="2400" dirty="0"/>
              <a:t>✓</a:t>
            </a:r>
          </a:p>
        </p:txBody>
      </p:sp>
      <p:sp>
        <p:nvSpPr>
          <p:cNvPr id="14" name="TextBox 13">
            <a:extLst>
              <a:ext uri="{FF2B5EF4-FFF2-40B4-BE49-F238E27FC236}">
                <a16:creationId xmlns:a16="http://schemas.microsoft.com/office/drawing/2014/main" id="{D4472AFA-C6D9-9F15-F355-666A4C0CB241}"/>
              </a:ext>
            </a:extLst>
          </p:cNvPr>
          <p:cNvSpPr txBox="1"/>
          <p:nvPr/>
        </p:nvSpPr>
        <p:spPr>
          <a:xfrm>
            <a:off x="6916208" y="2433708"/>
            <a:ext cx="539932" cy="461665"/>
          </a:xfrm>
          <a:prstGeom prst="rect">
            <a:avLst/>
          </a:prstGeom>
          <a:noFill/>
        </p:spPr>
        <p:txBody>
          <a:bodyPr wrap="square" rtlCol="0">
            <a:spAutoFit/>
          </a:bodyPr>
          <a:lstStyle/>
          <a:p>
            <a:r>
              <a:rPr lang="en-US" sz="2400" dirty="0"/>
              <a:t>✓</a:t>
            </a:r>
          </a:p>
        </p:txBody>
      </p:sp>
      <p:sp>
        <p:nvSpPr>
          <p:cNvPr id="15" name="TextBox 14">
            <a:extLst>
              <a:ext uri="{FF2B5EF4-FFF2-40B4-BE49-F238E27FC236}">
                <a16:creationId xmlns:a16="http://schemas.microsoft.com/office/drawing/2014/main" id="{BDFC628F-1486-2522-3704-2E05555AEC5F}"/>
              </a:ext>
            </a:extLst>
          </p:cNvPr>
          <p:cNvSpPr txBox="1"/>
          <p:nvPr/>
        </p:nvSpPr>
        <p:spPr>
          <a:xfrm>
            <a:off x="10497035" y="2664540"/>
            <a:ext cx="539932" cy="461665"/>
          </a:xfrm>
          <a:prstGeom prst="rect">
            <a:avLst/>
          </a:prstGeom>
          <a:noFill/>
        </p:spPr>
        <p:txBody>
          <a:bodyPr wrap="square" rtlCol="0">
            <a:spAutoFit/>
          </a:bodyPr>
          <a:lstStyle/>
          <a:p>
            <a:r>
              <a:rPr lang="en-US" sz="2400" dirty="0"/>
              <a:t>✓</a:t>
            </a:r>
          </a:p>
        </p:txBody>
      </p:sp>
      <p:sp>
        <p:nvSpPr>
          <p:cNvPr id="16" name="TextBox 15">
            <a:extLst>
              <a:ext uri="{FF2B5EF4-FFF2-40B4-BE49-F238E27FC236}">
                <a16:creationId xmlns:a16="http://schemas.microsoft.com/office/drawing/2014/main" id="{93845B56-1F31-B3D4-5EF1-C2B3310EDC6F}"/>
              </a:ext>
            </a:extLst>
          </p:cNvPr>
          <p:cNvSpPr txBox="1"/>
          <p:nvPr/>
        </p:nvSpPr>
        <p:spPr>
          <a:xfrm>
            <a:off x="3335381" y="5091536"/>
            <a:ext cx="539932" cy="461665"/>
          </a:xfrm>
          <a:prstGeom prst="rect">
            <a:avLst/>
          </a:prstGeom>
          <a:noFill/>
        </p:spPr>
        <p:txBody>
          <a:bodyPr wrap="square" rtlCol="0">
            <a:spAutoFit/>
          </a:bodyPr>
          <a:lstStyle/>
          <a:p>
            <a:r>
              <a:rPr lang="en-US" sz="2400" dirty="0"/>
              <a:t>✓</a:t>
            </a:r>
          </a:p>
        </p:txBody>
      </p:sp>
      <p:sp>
        <p:nvSpPr>
          <p:cNvPr id="17" name="TextBox 16">
            <a:extLst>
              <a:ext uri="{FF2B5EF4-FFF2-40B4-BE49-F238E27FC236}">
                <a16:creationId xmlns:a16="http://schemas.microsoft.com/office/drawing/2014/main" id="{C0C59850-F0AF-EE04-97B3-B93EEA2A23CF}"/>
              </a:ext>
            </a:extLst>
          </p:cNvPr>
          <p:cNvSpPr txBox="1"/>
          <p:nvPr/>
        </p:nvSpPr>
        <p:spPr>
          <a:xfrm>
            <a:off x="7014850" y="4629871"/>
            <a:ext cx="539932" cy="461665"/>
          </a:xfrm>
          <a:prstGeom prst="rect">
            <a:avLst/>
          </a:prstGeom>
          <a:noFill/>
        </p:spPr>
        <p:txBody>
          <a:bodyPr wrap="square" rtlCol="0">
            <a:spAutoFit/>
          </a:bodyPr>
          <a:lstStyle/>
          <a:p>
            <a:r>
              <a:rPr lang="en-US" sz="2400" dirty="0"/>
              <a:t>✓</a:t>
            </a:r>
          </a:p>
        </p:txBody>
      </p:sp>
      <p:sp>
        <p:nvSpPr>
          <p:cNvPr id="18" name="TextBox 17">
            <a:extLst>
              <a:ext uri="{FF2B5EF4-FFF2-40B4-BE49-F238E27FC236}">
                <a16:creationId xmlns:a16="http://schemas.microsoft.com/office/drawing/2014/main" id="{825CFAD5-CD2F-3B7B-4629-617F7F925A17}"/>
              </a:ext>
            </a:extLst>
          </p:cNvPr>
          <p:cNvSpPr txBox="1"/>
          <p:nvPr/>
        </p:nvSpPr>
        <p:spPr>
          <a:xfrm>
            <a:off x="10497035" y="4857725"/>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395927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a:xfrm>
            <a:off x="1251678" y="382385"/>
            <a:ext cx="10178322" cy="906373"/>
          </a:xfrm>
        </p:spPr>
        <p:txBody>
          <a:bodyPr/>
          <a:lstStyle/>
          <a:p>
            <a:r>
              <a:rPr lang="en-US" dirty="0"/>
              <a:t>Coursework Vs Exam</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157765"/>
            <a:ext cx="10178322" cy="1175657"/>
          </a:xfrm>
        </p:spPr>
        <p:txBody>
          <a:bodyPr>
            <a:noAutofit/>
          </a:bodyPr>
          <a:lstStyle/>
          <a:p>
            <a:r>
              <a:rPr lang="en-US" sz="2600" dirty="0"/>
              <a:t>Double Award Science – 6 exams! A little bit of practical work</a:t>
            </a:r>
          </a:p>
          <a:p>
            <a:r>
              <a:rPr lang="en-US" sz="2600" dirty="0"/>
              <a:t>Art- Coursework and Practical exams with lots of work outside school!</a:t>
            </a:r>
          </a:p>
          <a:p>
            <a:r>
              <a:rPr lang="en-US" sz="2600" dirty="0"/>
              <a:t>Occ. Studies Contemporary Cuisine – 100% practical / coursework!</a:t>
            </a:r>
          </a:p>
          <a:p>
            <a:r>
              <a:rPr lang="en-US" sz="2600" dirty="0"/>
              <a:t>History – 100% Exam</a:t>
            </a:r>
          </a:p>
          <a:p>
            <a:r>
              <a:rPr lang="en-US" sz="2600" dirty="0"/>
              <a:t>Digital Technologies – 70% exam </a:t>
            </a:r>
          </a:p>
        </p:txBody>
      </p:sp>
      <p:pic>
        <p:nvPicPr>
          <p:cNvPr id="7" name="Picture 6">
            <a:extLst>
              <a:ext uri="{FF2B5EF4-FFF2-40B4-BE49-F238E27FC236}">
                <a16:creationId xmlns:a16="http://schemas.microsoft.com/office/drawing/2014/main" id="{BCBB7201-7459-4186-665B-78543422ECC5}"/>
              </a:ext>
            </a:extLst>
          </p:cNvPr>
          <p:cNvPicPr>
            <a:picLocks noChangeAspect="1"/>
          </p:cNvPicPr>
          <p:nvPr/>
        </p:nvPicPr>
        <p:blipFill>
          <a:blip r:embed="rId3"/>
          <a:stretch>
            <a:fillRect/>
          </a:stretch>
        </p:blipFill>
        <p:spPr>
          <a:xfrm>
            <a:off x="2498507" y="3781348"/>
            <a:ext cx="6570850" cy="2936693"/>
          </a:xfrm>
          <a:prstGeom prst="rect">
            <a:avLst/>
          </a:prstGeom>
        </p:spPr>
      </p:pic>
    </p:spTree>
    <p:extLst>
      <p:ext uri="{BB962C8B-B14F-4D97-AF65-F5344CB8AC3E}">
        <p14:creationId xmlns:p14="http://schemas.microsoft.com/office/powerpoint/2010/main" val="426293868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{1BBF7886-3FEF-6743-9408-1EC34886AB99}tf10001071_mac</Template>
  <TotalTime>290</TotalTime>
  <Words>1614</Words>
  <Application>Microsoft Office PowerPoint</Application>
  <PresentationFormat>Widescreen</PresentationFormat>
  <Paragraphs>135</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Impact</vt:lpstr>
      <vt:lpstr>Badge</vt:lpstr>
      <vt:lpstr>GCSE Options What pathway should I choose?</vt:lpstr>
      <vt:lpstr>What you must do first!</vt:lpstr>
      <vt:lpstr>Subject combinations that are not allowed</vt:lpstr>
      <vt:lpstr>Scenario 1</vt:lpstr>
      <vt:lpstr>PowerPoint Presentation</vt:lpstr>
      <vt:lpstr>PUrple pathway it is! Or…. </vt:lpstr>
      <vt:lpstr>Science Choice – DA or SA Science? </vt:lpstr>
      <vt:lpstr>four More Choices!</vt:lpstr>
      <vt:lpstr>Coursework Vs Exam</vt:lpstr>
      <vt:lpstr>Scenario 2</vt:lpstr>
      <vt:lpstr>Purple Pathway</vt:lpstr>
      <vt:lpstr>SRC Sheet</vt:lpstr>
      <vt:lpstr>SRC Sheet</vt:lpstr>
      <vt:lpstr>Scenario 3</vt:lpstr>
      <vt:lpstr>Gold, Green or Purple?</vt:lpstr>
      <vt:lpstr>We are all different!</vt:lpstr>
      <vt:lpstr>What should you do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Options</dc:title>
  <dc:creator>T Brown</dc:creator>
  <cp:lastModifiedBy>T Brown</cp:lastModifiedBy>
  <cp:revision>19</cp:revision>
  <dcterms:created xsi:type="dcterms:W3CDTF">2023-01-23T08:13:50Z</dcterms:created>
  <dcterms:modified xsi:type="dcterms:W3CDTF">2024-01-23T09:53:57Z</dcterms:modified>
</cp:coreProperties>
</file>